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81" r:id="rId26"/>
    <p:sldId id="279" r:id="rId27"/>
    <p:sldId id="282" r:id="rId28"/>
    <p:sldId id="283" r:id="rId29"/>
  </p:sldIdLst>
  <p:sldSz cx="12192000" cy="6858000"/>
  <p:notesSz cx="6858000" cy="9144000"/>
  <p:embeddedFontLst>
    <p:embeddedFont>
      <p:font typeface="Lato"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59" d="100"/>
          <a:sy n="159" d="100"/>
        </p:scale>
        <p:origin x="33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194b93182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9194b93182_0_5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194b93182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9194b93182_0_6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194b93182_0_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194b93182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194b93182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9194b93182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194b93182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194b9318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accent1"/>
              </a:buClr>
              <a:buSzPts val="3600"/>
              <a:buFont typeface="Trebuchet MS"/>
              <a:buNone/>
              <a:defRPr sz="360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33" name="Google Shape;133;p13"/>
          <p:cNvSpPr txBox="1">
            <a:spLocks noGrp="1"/>
          </p:cNvSpPr>
          <p:nvPr>
            <p:ph type="dt" idx="10"/>
          </p:nvPr>
        </p:nvSpPr>
        <p:spPr>
          <a:xfrm>
            <a:off x="7205133" y="6041362"/>
            <a:ext cx="912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677334" y="6041362"/>
            <a:ext cx="6297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98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igiSigillo/IotBig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1568470" y="1933396"/>
            <a:ext cx="6960900" cy="284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FFF"/>
              </a:buClr>
              <a:buSzPts val="6600"/>
              <a:buFont typeface="Trebuchet MS"/>
              <a:buNone/>
            </a:pPr>
            <a:r>
              <a:rPr lang="en-US" sz="6600">
                <a:solidFill>
                  <a:srgbClr val="FFFFFF"/>
                </a:solidFill>
              </a:rPr>
              <a:t>NextRoom</a:t>
            </a:r>
            <a:endParaRPr sz="6600">
              <a:solidFill>
                <a:srgbClr val="FFFFFF"/>
              </a:solidFill>
            </a:endParaRPr>
          </a:p>
        </p:txBody>
      </p:sp>
      <p:sp>
        <p:nvSpPr>
          <p:cNvPr id="141" name="Google Shape;141;p14"/>
          <p:cNvSpPr txBox="1"/>
          <p:nvPr/>
        </p:nvSpPr>
        <p:spPr>
          <a:xfrm>
            <a:off x="1568464" y="5148196"/>
            <a:ext cx="381935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Nicolò Palmiero</a:t>
            </a:r>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Luigi Sigillo</a:t>
            </a:r>
            <a:endParaRPr/>
          </a:p>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Supervisor: Joy Abi Rizk</a:t>
            </a:r>
            <a:endParaRPr sz="1800">
              <a:solidFill>
                <a:schemeClr val="lt1"/>
              </a:solidFill>
              <a:latin typeface="Trebuchet MS"/>
              <a:ea typeface="Trebuchet MS"/>
              <a:cs typeface="Trebuchet MS"/>
              <a:sym typeface="Trebuchet MS"/>
            </a:endParaRPr>
          </a:p>
        </p:txBody>
      </p:sp>
      <p:sp>
        <p:nvSpPr>
          <p:cNvPr id="142" name="Google Shape;142;p14"/>
          <p:cNvSpPr/>
          <p:nvPr/>
        </p:nvSpPr>
        <p:spPr>
          <a:xfrm>
            <a:off x="5034499" y="6163072"/>
            <a:ext cx="48994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Repository</a:t>
            </a:r>
            <a:endParaRPr sz="1800" u="sng">
              <a:solidFill>
                <a:schemeClr val="hlink"/>
              </a:solidFill>
              <a:latin typeface="Trebuchet MS"/>
              <a:ea typeface="Trebuchet MS"/>
              <a:cs typeface="Trebuchet MS"/>
              <a:sym typeface="Trebuchet MS"/>
              <a:hlinkClick r:id="rId3"/>
            </a:endParaRPr>
          </a:p>
          <a:p>
            <a:pPr marL="0" marR="0" lvl="0" indent="0" algn="l" rtl="0">
              <a:spcBef>
                <a:spcPts val="0"/>
              </a:spcBef>
              <a:spcAft>
                <a:spcPts val="0"/>
              </a:spcAft>
              <a:buNone/>
            </a:pPr>
            <a:r>
              <a:rPr lang="en-US" sz="1800" u="sng">
                <a:solidFill>
                  <a:schemeClr val="hlink"/>
                </a:solidFill>
                <a:latin typeface="Trebuchet MS"/>
                <a:ea typeface="Trebuchet MS"/>
                <a:cs typeface="Trebuchet MS"/>
                <a:sym typeface="Trebuchet MS"/>
                <a:hlinkClick r:id="rId3"/>
              </a:rPr>
              <a:t>https://github.com/LuigiSigillo/IotBigProject</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201" name="Google Shape;201;p23" descr="Immagine che contiene testo&#10;&#10;Descrizione generata automaticamente"/>
          <p:cNvPicPr preferRelativeResize="0">
            <a:picLocks noGrp="1"/>
          </p:cNvPicPr>
          <p:nvPr>
            <p:ph type="body" idx="1"/>
          </p:nvPr>
        </p:nvPicPr>
        <p:blipFill rotWithShape="1">
          <a:blip r:embed="rId3">
            <a:alphaModFix/>
          </a:blip>
          <a:srcRect/>
          <a:stretch/>
        </p:blipFill>
        <p:spPr>
          <a:xfrm>
            <a:off x="1874520" y="1518446"/>
            <a:ext cx="6582700" cy="4969984"/>
          </a:xfrm>
          <a:prstGeom prst="rect">
            <a:avLst/>
          </a:prstGeom>
          <a:noFill/>
          <a:ln>
            <a:noFill/>
          </a:ln>
        </p:spPr>
      </p:pic>
      <p:pic>
        <p:nvPicPr>
          <p:cNvPr id="202" name="Google Shape;202;p23" descr="Immagine che contiene disegnando&#10;&#10;Descrizione generata automaticamente"/>
          <p:cNvPicPr preferRelativeResize="0"/>
          <p:nvPr/>
        </p:nvPicPr>
        <p:blipFill rotWithShape="1">
          <a:blip r:embed="rId4">
            <a:alphaModFix/>
          </a:blip>
          <a:srcRect/>
          <a:stretch/>
        </p:blipFill>
        <p:spPr>
          <a:xfrm>
            <a:off x="1874520" y="1518446"/>
            <a:ext cx="6582700" cy="49699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Hardware Components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70499" y="311493"/>
            <a:ext cx="6939683" cy="1320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Font typeface="Trebuchet MS"/>
              <a:buNone/>
            </a:pPr>
            <a:r>
              <a:rPr lang="en-US"/>
              <a:t>B-L475E-IOT01A Discovery kit</a:t>
            </a:r>
            <a:endParaRPr/>
          </a:p>
        </p:txBody>
      </p:sp>
      <p:pic>
        <p:nvPicPr>
          <p:cNvPr id="213" name="Google Shape;213;p25"/>
          <p:cNvPicPr preferRelativeResize="0">
            <a:picLocks noGrp="1"/>
          </p:cNvPicPr>
          <p:nvPr>
            <p:ph type="body" idx="1"/>
          </p:nvPr>
        </p:nvPicPr>
        <p:blipFill rotWithShape="1">
          <a:blip r:embed="rId3">
            <a:alphaModFix/>
          </a:blip>
          <a:srcRect/>
          <a:stretch/>
        </p:blipFill>
        <p:spPr>
          <a:xfrm>
            <a:off x="356347" y="1632293"/>
            <a:ext cx="3609734" cy="2573423"/>
          </a:xfrm>
          <a:prstGeom prst="rect">
            <a:avLst/>
          </a:prstGeom>
          <a:noFill/>
          <a:ln>
            <a:noFill/>
          </a:ln>
        </p:spPr>
      </p:pic>
      <p:sp>
        <p:nvSpPr>
          <p:cNvPr id="214" name="Google Shape;214;p25"/>
          <p:cNvSpPr txBox="1"/>
          <p:nvPr/>
        </p:nvSpPr>
        <p:spPr>
          <a:xfrm>
            <a:off x="4107075" y="2027023"/>
            <a:ext cx="6502653" cy="1320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Ultra-low-power STM32L4 Series MCUs based on Arm</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Cortex</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-M4 core with 1 Mbyte of Flash memory and 128 Kbytes of SRAM</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Bluetooth</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V4.1 module (BLE technology)</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802.11 b/g/n compliant Wi-Fi</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module from Inventek </a:t>
            </a:r>
            <a:endParaRPr>
              <a:solidFill>
                <a:srgbClr val="FFFFFF"/>
              </a:solidFill>
            </a:endParaRPr>
          </a:p>
        </p:txBody>
      </p:sp>
      <p:pic>
        <p:nvPicPr>
          <p:cNvPr id="215" name="Google Shape;215;p25" descr="Mbed OS"/>
          <p:cNvPicPr preferRelativeResize="0"/>
          <p:nvPr/>
        </p:nvPicPr>
        <p:blipFill rotWithShape="1">
          <a:blip r:embed="rId4">
            <a:alphaModFix/>
          </a:blip>
          <a:srcRect/>
          <a:stretch/>
        </p:blipFill>
        <p:spPr>
          <a:xfrm>
            <a:off x="179761" y="4557768"/>
            <a:ext cx="5886851" cy="1471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Software     services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IoT components</a:t>
            </a:r>
            <a:endParaRPr/>
          </a:p>
        </p:txBody>
      </p:sp>
      <p:sp>
        <p:nvSpPr>
          <p:cNvPr id="226" name="Google Shape;226;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Eclipse Mosquitto as MQTT broker</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IoT Hub </a:t>
            </a:r>
            <a:endParaRPr/>
          </a:p>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5409427" y="1930400"/>
            <a:ext cx="2613198" cy="1991207"/>
          </a:xfrm>
          <a:prstGeom prst="rect">
            <a:avLst/>
          </a:prstGeom>
          <a:noFill/>
          <a:ln>
            <a:noFill/>
          </a:ln>
        </p:spPr>
      </p:pic>
      <p:pic>
        <p:nvPicPr>
          <p:cNvPr id="228" name="Google Shape;228;p27"/>
          <p:cNvPicPr preferRelativeResize="0"/>
          <p:nvPr/>
        </p:nvPicPr>
        <p:blipFill>
          <a:blip r:embed="rId4">
            <a:alphaModFix/>
          </a:blip>
          <a:stretch>
            <a:fillRect/>
          </a:stretch>
        </p:blipFill>
        <p:spPr>
          <a:xfrm>
            <a:off x="5456477" y="4254025"/>
            <a:ext cx="2381250" cy="200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Cloud components</a:t>
            </a:r>
            <a:endParaRPr/>
          </a:p>
        </p:txBody>
      </p:sp>
      <p:sp>
        <p:nvSpPr>
          <p:cNvPr id="234" name="Google Shape;234;p2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Azure Function to calculate the suggestion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SQL DB to store the data</a:t>
            </a:r>
            <a:endParaRPr/>
          </a:p>
          <a:p>
            <a:pPr marL="0" lvl="0" indent="0" algn="l" rtl="0">
              <a:spcBef>
                <a:spcPts val="0"/>
              </a:spcBef>
              <a:spcAft>
                <a:spcPts val="0"/>
              </a:spcAft>
              <a:buNone/>
            </a:pPr>
            <a:endParaRPr/>
          </a:p>
        </p:txBody>
      </p:sp>
      <p:pic>
        <p:nvPicPr>
          <p:cNvPr id="235" name="Google Shape;235;p28"/>
          <p:cNvPicPr preferRelativeResize="0"/>
          <p:nvPr/>
        </p:nvPicPr>
        <p:blipFill>
          <a:blip r:embed="rId3">
            <a:alphaModFix/>
          </a:blip>
          <a:stretch>
            <a:fillRect/>
          </a:stretch>
        </p:blipFill>
        <p:spPr>
          <a:xfrm>
            <a:off x="5738834" y="1930500"/>
            <a:ext cx="2613066" cy="1786276"/>
          </a:xfrm>
          <a:prstGeom prst="rect">
            <a:avLst/>
          </a:prstGeom>
          <a:noFill/>
          <a:ln>
            <a:noFill/>
          </a:ln>
        </p:spPr>
      </p:pic>
      <p:pic>
        <p:nvPicPr>
          <p:cNvPr id="236" name="Google Shape;236;p28"/>
          <p:cNvPicPr preferRelativeResize="0"/>
          <p:nvPr/>
        </p:nvPicPr>
        <p:blipFill>
          <a:blip r:embed="rId4">
            <a:alphaModFix/>
          </a:blip>
          <a:stretch>
            <a:fillRect/>
          </a:stretch>
        </p:blipFill>
        <p:spPr>
          <a:xfrm>
            <a:off x="5738834" y="3990625"/>
            <a:ext cx="2613067" cy="274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Programming languages used</a:t>
            </a:r>
            <a:endParaRPr/>
          </a:p>
        </p:txBody>
      </p:sp>
      <p:sp>
        <p:nvSpPr>
          <p:cNvPr id="242" name="Google Shape;242;p2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c++ to write the code for the IoT board using Mbed OS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Python for the suggestion algorithm and the data persistence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Dart to write the code for the mobile application using Flutter</a:t>
            </a:r>
            <a:endParaRPr/>
          </a:p>
        </p:txBody>
      </p:sp>
      <p:pic>
        <p:nvPicPr>
          <p:cNvPr id="243" name="Google Shape;243;p29"/>
          <p:cNvPicPr preferRelativeResize="0"/>
          <p:nvPr/>
        </p:nvPicPr>
        <p:blipFill>
          <a:blip r:embed="rId3">
            <a:alphaModFix/>
          </a:blip>
          <a:stretch>
            <a:fillRect/>
          </a:stretch>
        </p:blipFill>
        <p:spPr>
          <a:xfrm>
            <a:off x="7017950" y="5044725"/>
            <a:ext cx="4835376" cy="1813275"/>
          </a:xfrm>
          <a:prstGeom prst="rect">
            <a:avLst/>
          </a:prstGeom>
          <a:noFill/>
          <a:ln>
            <a:noFill/>
          </a:ln>
        </p:spPr>
      </p:pic>
      <p:pic>
        <p:nvPicPr>
          <p:cNvPr id="244" name="Google Shape;244;p29" descr="Mbed OS"/>
          <p:cNvPicPr preferRelativeResize="0"/>
          <p:nvPr/>
        </p:nvPicPr>
        <p:blipFill rotWithShape="1">
          <a:blip r:embed="rId4">
            <a:alphaModFix/>
          </a:blip>
          <a:srcRect/>
          <a:stretch/>
        </p:blipFill>
        <p:spPr>
          <a:xfrm>
            <a:off x="6792123" y="1831451"/>
            <a:ext cx="4758999" cy="1189750"/>
          </a:xfrm>
          <a:prstGeom prst="rect">
            <a:avLst/>
          </a:prstGeom>
          <a:noFill/>
          <a:ln>
            <a:noFill/>
          </a:ln>
        </p:spPr>
      </p:pic>
      <p:pic>
        <p:nvPicPr>
          <p:cNvPr id="245" name="Google Shape;245;p29"/>
          <p:cNvPicPr preferRelativeResize="0"/>
          <p:nvPr/>
        </p:nvPicPr>
        <p:blipFill>
          <a:blip r:embed="rId5">
            <a:alphaModFix/>
          </a:blip>
          <a:stretch>
            <a:fillRect/>
          </a:stretch>
        </p:blipFill>
        <p:spPr>
          <a:xfrm>
            <a:off x="7188738" y="3085498"/>
            <a:ext cx="4493800" cy="165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Network diagram</a:t>
            </a:r>
            <a:endParaRPr/>
          </a:p>
        </p:txBody>
      </p:sp>
      <p:pic>
        <p:nvPicPr>
          <p:cNvPr id="251" name="Google Shape;251;p30" descr="Immagine che contiene oggetto, orologio&#10;&#10;Descrizione generata automaticamente"/>
          <p:cNvPicPr preferRelativeResize="0">
            <a:picLocks noGrp="1"/>
          </p:cNvPicPr>
          <p:nvPr>
            <p:ph type="body" idx="1"/>
          </p:nvPr>
        </p:nvPicPr>
        <p:blipFill rotWithShape="1">
          <a:blip r:embed="rId3">
            <a:alphaModFix/>
          </a:blip>
          <a:srcRect/>
          <a:stretch/>
        </p:blipFill>
        <p:spPr>
          <a:xfrm>
            <a:off x="76274" y="1638625"/>
            <a:ext cx="11353800" cy="476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work</a:t>
            </a:r>
            <a:endParaRPr/>
          </a:p>
        </p:txBody>
      </p:sp>
      <p:sp>
        <p:nvSpPr>
          <p:cNvPr id="257" name="Google Shape;257;p31"/>
          <p:cNvSpPr txBox="1">
            <a:spLocks noGrp="1"/>
          </p:cNvSpPr>
          <p:nvPr>
            <p:ph type="body" idx="1"/>
          </p:nvPr>
        </p:nvSpPr>
        <p:spPr>
          <a:xfrm>
            <a:off x="677325" y="1727450"/>
            <a:ext cx="9727200" cy="3880800"/>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280"/>
              <a:buFont typeface="Trebuchet MS"/>
              <a:buAutoNum type="arabicPeriod"/>
            </a:pPr>
            <a:r>
              <a:rPr lang="en-US" sz="1600"/>
              <a:t>We have implemented the cloud infrastructure to make the system work:</a:t>
            </a:r>
            <a:endParaRPr/>
          </a:p>
          <a:p>
            <a:pPr marL="857250" lvl="1" indent="-400050" algn="l" rtl="0">
              <a:spcBef>
                <a:spcPts val="1000"/>
              </a:spcBef>
              <a:spcAft>
                <a:spcPts val="0"/>
              </a:spcAft>
              <a:buSzPts val="1120"/>
              <a:buFont typeface="Trebuchet MS"/>
              <a:buAutoNum type="romanLcPeriod"/>
            </a:pPr>
            <a:r>
              <a:rPr lang="en-US" sz="1400"/>
              <a:t>An SQL database with all the necessary tables to maintain useful data to be processed by our system.</a:t>
            </a:r>
            <a:endParaRPr/>
          </a:p>
          <a:p>
            <a:pPr marL="857250" lvl="1" indent="-400050" algn="l" rtl="0">
              <a:spcBef>
                <a:spcPts val="1000"/>
              </a:spcBef>
              <a:spcAft>
                <a:spcPts val="0"/>
              </a:spcAft>
              <a:buSzPts val="1120"/>
              <a:buFont typeface="Trebuchet MS"/>
              <a:buAutoNum type="romanLcPeriod"/>
            </a:pPr>
            <a:r>
              <a:rPr lang="en-US" sz="1400"/>
              <a:t>We implemented a scoring algorithm that takes into account the similarity between recent visits and the current visit, and the number of people that is currently in each section.</a:t>
            </a:r>
            <a:endParaRPr/>
          </a:p>
          <a:p>
            <a:pPr marL="342900" lvl="0" indent="-342900" algn="l" rtl="0">
              <a:spcBef>
                <a:spcPts val="1000"/>
              </a:spcBef>
              <a:spcAft>
                <a:spcPts val="0"/>
              </a:spcAft>
              <a:buSzPts val="1280"/>
              <a:buFont typeface="Trebuchet MS"/>
              <a:buAutoNum type="arabicPeriod"/>
            </a:pPr>
            <a:r>
              <a:rPr lang="en-US" sz="1600"/>
              <a:t>We have a starting version of the web application that gives suggestion about the next room to visit, </a:t>
            </a:r>
            <a:endParaRPr sz="1600"/>
          </a:p>
          <a:p>
            <a:pPr marL="342900" lvl="0" indent="0" algn="l" rtl="0">
              <a:spcBef>
                <a:spcPts val="1000"/>
              </a:spcBef>
              <a:spcAft>
                <a:spcPts val="0"/>
              </a:spcAft>
              <a:buNone/>
            </a:pPr>
            <a:r>
              <a:rPr lang="en-US" sz="1600"/>
              <a:t>taking into account the taste of the visitor and the crowding situation in each section.</a:t>
            </a:r>
            <a:endParaRPr/>
          </a:p>
          <a:p>
            <a:pPr marL="342900" lvl="0" indent="-251459" algn="l" rtl="0">
              <a:spcBef>
                <a:spcPts val="1000"/>
              </a:spcBef>
              <a:spcAft>
                <a:spcPts val="0"/>
              </a:spcAft>
              <a:buSzPts val="144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The problems</a:t>
            </a:r>
            <a:endParaRPr/>
          </a:p>
        </p:txBody>
      </p:sp>
      <p:sp>
        <p:nvSpPr>
          <p:cNvPr id="148" name="Google Shape;148;p15"/>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SzPts val="1280"/>
              <a:buChar char="○"/>
            </a:pPr>
            <a:r>
              <a:rPr lang="en-US"/>
              <a:t>Personalized tours in the museum</a:t>
            </a: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742950" lvl="1" indent="-285750" algn="l" rtl="0">
              <a:spcBef>
                <a:spcPts val="1000"/>
              </a:spcBef>
              <a:spcAft>
                <a:spcPts val="0"/>
              </a:spcAft>
              <a:buSzPts val="1280"/>
              <a:buChar char="○"/>
            </a:pPr>
            <a:r>
              <a:rPr lang="en-US"/>
              <a:t>Museum visits during the COVID-19 emergency</a:t>
            </a:r>
            <a:endParaRPr/>
          </a:p>
          <a:p>
            <a:pPr marL="457200" lvl="1" indent="0" algn="l" rtl="0">
              <a:spcBef>
                <a:spcPts val="1000"/>
              </a:spcBef>
              <a:spcAft>
                <a:spcPts val="0"/>
              </a:spcAft>
              <a:buSzPts val="1280"/>
              <a:buNone/>
            </a:pPr>
            <a:endParaRPr/>
          </a:p>
        </p:txBody>
      </p:sp>
      <p:pic>
        <p:nvPicPr>
          <p:cNvPr id="149" name="Google Shape;149;p15" descr="Coronavirus video – Social distancing | Australian Government ..."/>
          <p:cNvPicPr preferRelativeResize="0"/>
          <p:nvPr/>
        </p:nvPicPr>
        <p:blipFill rotWithShape="1">
          <a:blip r:embed="rId3">
            <a:alphaModFix/>
          </a:blip>
          <a:srcRect/>
          <a:stretch/>
        </p:blipFill>
        <p:spPr>
          <a:xfrm>
            <a:off x="1582988" y="4524199"/>
            <a:ext cx="4139081" cy="1876600"/>
          </a:xfrm>
          <a:prstGeom prst="rect">
            <a:avLst/>
          </a:prstGeom>
          <a:noFill/>
          <a:ln>
            <a:noFill/>
          </a:ln>
        </p:spPr>
      </p:pic>
      <p:pic>
        <p:nvPicPr>
          <p:cNvPr id="150" name="Google Shape;150;p15"/>
          <p:cNvPicPr preferRelativeResize="0"/>
          <p:nvPr/>
        </p:nvPicPr>
        <p:blipFill rotWithShape="1">
          <a:blip r:embed="rId4">
            <a:alphaModFix/>
          </a:blip>
          <a:srcRect/>
          <a:stretch/>
        </p:blipFill>
        <p:spPr>
          <a:xfrm>
            <a:off x="1568448" y="1930399"/>
            <a:ext cx="4153621" cy="2187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UX evaluation</a:t>
            </a:r>
            <a:endParaRPr dirty="0"/>
          </a:p>
          <a:p>
            <a:pPr marL="0" lvl="0" indent="0" algn="ctr" rtl="0">
              <a:spcBef>
                <a:spcPts val="0"/>
              </a:spcBef>
              <a:spcAft>
                <a:spcPts val="0"/>
              </a:spcAft>
              <a:buClr>
                <a:schemeClr val="accent1"/>
              </a:buClr>
              <a:buSzPts val="3600"/>
              <a:buFont typeface="Trebuchet MS"/>
              <a:buNone/>
            </a:pPr>
            <a:endParaRPr dirty="0"/>
          </a:p>
        </p:txBody>
      </p:sp>
      <p:sp>
        <p:nvSpPr>
          <p:cNvPr id="298" name="Google Shape;298;p3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628650" indent="-285750">
              <a:buSzPct val="115000"/>
              <a:buFont typeface="Wingdings" pitchFamily="2" charset="2"/>
              <a:buChar char="§"/>
            </a:pPr>
            <a:r>
              <a:rPr lang="it-IT" sz="1500" dirty="0" err="1"/>
              <a:t>We</a:t>
            </a:r>
            <a:r>
              <a:rPr lang="it-IT" sz="1500" dirty="0"/>
              <a:t> </a:t>
            </a:r>
            <a:r>
              <a:rPr lang="it-IT" sz="1500" dirty="0" err="1"/>
              <a:t>could</a:t>
            </a:r>
            <a:r>
              <a:rPr lang="it-IT" sz="1500" dirty="0"/>
              <a:t> </a:t>
            </a:r>
            <a:r>
              <a:rPr lang="it-IT" sz="1500" dirty="0" err="1"/>
              <a:t>not</a:t>
            </a:r>
            <a:r>
              <a:rPr lang="it-IT" sz="1500" dirty="0"/>
              <a:t> </a:t>
            </a:r>
            <a:r>
              <a:rPr lang="it-IT" sz="1500" dirty="0" err="1"/>
              <a:t>evaluate</a:t>
            </a:r>
            <a:r>
              <a:rPr lang="it-IT" sz="1500" dirty="0"/>
              <a:t> </a:t>
            </a:r>
            <a:r>
              <a:rPr lang="it-IT" sz="1500" dirty="0" err="1"/>
              <a:t>it</a:t>
            </a:r>
            <a:r>
              <a:rPr lang="it-IT" sz="1500" dirty="0"/>
              <a:t> giving a </a:t>
            </a:r>
            <a:r>
              <a:rPr lang="it-IT" sz="1500" dirty="0" err="1"/>
              <a:t>try</a:t>
            </a:r>
            <a:r>
              <a:rPr lang="it-IT" sz="1500" dirty="0"/>
              <a:t> in a museum to a user and </a:t>
            </a:r>
            <a:r>
              <a:rPr lang="it-IT" sz="1500" dirty="0" err="1"/>
              <a:t>asking</a:t>
            </a:r>
            <a:r>
              <a:rPr lang="it-IT" sz="1500" dirty="0"/>
              <a:t> </a:t>
            </a:r>
            <a:r>
              <a:rPr lang="it-IT" sz="1500" dirty="0" err="1"/>
              <a:t>him</a:t>
            </a:r>
            <a:r>
              <a:rPr lang="it-IT" sz="1500" dirty="0"/>
              <a:t> or </a:t>
            </a:r>
            <a:r>
              <a:rPr lang="it-IT" sz="1500" dirty="0" err="1"/>
              <a:t>her</a:t>
            </a:r>
            <a:r>
              <a:rPr lang="it-IT" sz="1500" dirty="0"/>
              <a:t> for feedback</a:t>
            </a:r>
          </a:p>
          <a:p>
            <a:pPr marL="628650" indent="-285750">
              <a:buSzPct val="115000"/>
              <a:buFont typeface="Wingdings" pitchFamily="2" charset="2"/>
              <a:buChar char="§"/>
            </a:pPr>
            <a:r>
              <a:rPr lang="it-IT" sz="1500" dirty="0" err="1"/>
              <a:t>We</a:t>
            </a:r>
            <a:r>
              <a:rPr lang="it-IT" sz="1500" dirty="0"/>
              <a:t>  </a:t>
            </a:r>
            <a:r>
              <a:rPr lang="it-IT" sz="1500" dirty="0" err="1"/>
              <a:t>evaluated</a:t>
            </a:r>
            <a:r>
              <a:rPr lang="it-IT" sz="1500" dirty="0"/>
              <a:t> </a:t>
            </a:r>
            <a:r>
              <a:rPr lang="it-IT" sz="1500" dirty="0" err="1"/>
              <a:t>our</a:t>
            </a:r>
            <a:r>
              <a:rPr lang="it-IT" sz="1500" dirty="0"/>
              <a:t> </a:t>
            </a:r>
            <a:r>
              <a:rPr lang="it-IT" sz="1500" dirty="0" err="1"/>
              <a:t>application</a:t>
            </a:r>
            <a:r>
              <a:rPr lang="it-IT" sz="1500" dirty="0"/>
              <a:t> and in </a:t>
            </a:r>
            <a:r>
              <a:rPr lang="it-IT" sz="1500" dirty="0" err="1"/>
              <a:t>particular</a:t>
            </a:r>
            <a:r>
              <a:rPr lang="it-IT" sz="1500" dirty="0"/>
              <a:t>, the </a:t>
            </a:r>
            <a:r>
              <a:rPr lang="it-IT" sz="1500" dirty="0" err="1"/>
              <a:t>user</a:t>
            </a:r>
            <a:r>
              <a:rPr lang="it-IT" sz="1500" dirty="0"/>
              <a:t> </a:t>
            </a:r>
            <a:r>
              <a:rPr lang="it-IT" sz="1500" dirty="0" err="1"/>
              <a:t>interface</a:t>
            </a:r>
            <a:r>
              <a:rPr lang="it-IT" sz="1500" dirty="0"/>
              <a:t> and </a:t>
            </a:r>
            <a:r>
              <a:rPr lang="it-IT" sz="1500" dirty="0" err="1"/>
              <a:t>its</a:t>
            </a:r>
            <a:r>
              <a:rPr lang="it-IT" sz="1500" dirty="0"/>
              <a:t> </a:t>
            </a:r>
            <a:r>
              <a:rPr lang="it-IT" sz="1500" dirty="0" err="1"/>
              <a:t>interactivity</a:t>
            </a:r>
            <a:r>
              <a:rPr lang="it-IT" sz="1500" dirty="0"/>
              <a:t>, </a:t>
            </a:r>
            <a:r>
              <a:rPr lang="it-IT" sz="1500" dirty="0" err="1"/>
              <a:t>giving</a:t>
            </a:r>
            <a:r>
              <a:rPr lang="it-IT" sz="1500" dirty="0"/>
              <a:t> </a:t>
            </a:r>
            <a:r>
              <a:rPr lang="it-IT" sz="1500" dirty="0" err="1"/>
              <a:t>people</a:t>
            </a:r>
            <a:r>
              <a:rPr lang="it-IT" sz="1500" dirty="0"/>
              <a:t> the </a:t>
            </a:r>
            <a:r>
              <a:rPr lang="it-IT" sz="1500" dirty="0" err="1"/>
              <a:t>application</a:t>
            </a:r>
            <a:r>
              <a:rPr lang="it-IT" sz="1500" dirty="0"/>
              <a:t> or </a:t>
            </a:r>
            <a:r>
              <a:rPr lang="it-IT" sz="1500" dirty="0" err="1"/>
              <a:t>videos</a:t>
            </a:r>
            <a:r>
              <a:rPr lang="it-IT" sz="1500" dirty="0"/>
              <a:t> of the </a:t>
            </a:r>
            <a:r>
              <a:rPr lang="it-IT" sz="1500" dirty="0" err="1"/>
              <a:t>application</a:t>
            </a:r>
            <a:r>
              <a:rPr lang="it-IT" sz="1500" dirty="0"/>
              <a:t> </a:t>
            </a:r>
            <a:r>
              <a:rPr lang="it-IT" sz="1500" dirty="0" err="1"/>
              <a:t>running</a:t>
            </a:r>
            <a:r>
              <a:rPr lang="it-IT" sz="1500" dirty="0"/>
              <a:t> on a </a:t>
            </a:r>
            <a:r>
              <a:rPr lang="it-IT" sz="1500" dirty="0" err="1"/>
              <a:t>smartphone</a:t>
            </a:r>
            <a:r>
              <a:rPr lang="it-IT" sz="1500" dirty="0"/>
              <a:t>. </a:t>
            </a:r>
          </a:p>
          <a:p>
            <a:pPr marL="628650" indent="-285750">
              <a:buSzPct val="115000"/>
              <a:buFont typeface="Wingdings" pitchFamily="2" charset="2"/>
              <a:buChar char="§"/>
            </a:pPr>
            <a:r>
              <a:rPr lang="it-IT" sz="1500" dirty="0" err="1"/>
              <a:t>One</a:t>
            </a:r>
            <a:r>
              <a:rPr lang="it-IT" sz="1500" dirty="0"/>
              <a:t> feedback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collected</a:t>
            </a:r>
            <a:r>
              <a:rPr lang="it-IT" sz="1500" dirty="0"/>
              <a:t> </a:t>
            </a:r>
            <a:r>
              <a:rPr lang="it-IT" sz="1500" dirty="0" err="1"/>
              <a:t>was</a:t>
            </a:r>
            <a:r>
              <a:rPr lang="it-IT" sz="1500" dirty="0"/>
              <a:t> to create multiple </a:t>
            </a:r>
            <a:r>
              <a:rPr lang="it-IT" sz="1500" dirty="0" err="1"/>
              <a:t>suggestions</a:t>
            </a:r>
            <a:r>
              <a:rPr lang="it-IT" sz="1500" dirty="0"/>
              <a:t> and to </a:t>
            </a:r>
            <a:r>
              <a:rPr lang="it-IT" sz="1500" dirty="0" err="1"/>
              <a:t>let</a:t>
            </a:r>
            <a:r>
              <a:rPr lang="it-IT" sz="1500" dirty="0"/>
              <a:t> the </a:t>
            </a:r>
            <a:r>
              <a:rPr lang="it-IT" sz="1500" dirty="0" err="1"/>
              <a:t>user</a:t>
            </a:r>
            <a:r>
              <a:rPr lang="it-IT" sz="1500" dirty="0"/>
              <a:t> </a:t>
            </a:r>
            <a:r>
              <a:rPr lang="it-IT" sz="1500" dirty="0" err="1"/>
              <a:t>choose</a:t>
            </a:r>
            <a:r>
              <a:rPr lang="it-IT" sz="1500" dirty="0"/>
              <a:t> the </a:t>
            </a:r>
            <a:r>
              <a:rPr lang="it-IT" sz="1500" dirty="0" err="1"/>
              <a:t>suggestion</a:t>
            </a:r>
            <a:r>
              <a:rPr lang="it-IT" sz="1500" dirty="0"/>
              <a:t> he or </a:t>
            </a:r>
            <a:r>
              <a:rPr lang="it-IT" sz="1500" dirty="0" err="1"/>
              <a:t>she</a:t>
            </a:r>
            <a:r>
              <a:rPr lang="it-IT" sz="1500" dirty="0"/>
              <a:t> </a:t>
            </a:r>
            <a:r>
              <a:rPr lang="it-IT" sz="1500" dirty="0" err="1"/>
              <a:t>likes</a:t>
            </a:r>
            <a:r>
              <a:rPr lang="it-IT" sz="1500" dirty="0"/>
              <a:t> the </a:t>
            </a:r>
            <a:r>
              <a:rPr lang="it-IT" sz="1500" dirty="0" err="1"/>
              <a:t>most</a:t>
            </a:r>
            <a:r>
              <a:rPr lang="it-IT" sz="1500" dirty="0"/>
              <a:t>. </a:t>
            </a:r>
            <a:r>
              <a:rPr lang="it-IT" sz="1500" dirty="0" err="1"/>
              <a:t>This</a:t>
            </a:r>
            <a:r>
              <a:rPr lang="it-IT" sz="1500" dirty="0"/>
              <a:t> </a:t>
            </a:r>
            <a:r>
              <a:rPr lang="it-IT" sz="1500" dirty="0" err="1"/>
              <a:t>is</a:t>
            </a:r>
            <a:r>
              <a:rPr lang="it-IT" sz="1500" dirty="0"/>
              <a:t> a </a:t>
            </a:r>
            <a:r>
              <a:rPr lang="it-IT" sz="1500" dirty="0" err="1"/>
              <a:t>fix</a:t>
            </a:r>
            <a:r>
              <a:rPr lang="it-IT" sz="1500" dirty="0"/>
              <a:t>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already</a:t>
            </a:r>
            <a:r>
              <a:rPr lang="it-IT" sz="1500" dirty="0"/>
              <a:t> </a:t>
            </a:r>
            <a:r>
              <a:rPr lang="it-IT" sz="1500" dirty="0" err="1"/>
              <a:t>implemented</a:t>
            </a:r>
            <a:r>
              <a:rPr lang="it-IT" sz="1500" dirty="0"/>
              <a:t>, </a:t>
            </a:r>
            <a:r>
              <a:rPr lang="it-IT" sz="1500" dirty="0" err="1"/>
              <a:t>as</a:t>
            </a:r>
            <a:r>
              <a:rPr lang="it-IT" sz="1500" dirty="0"/>
              <a:t> </a:t>
            </a:r>
            <a:r>
              <a:rPr lang="it-IT" sz="1500" dirty="0" err="1"/>
              <a:t>we</a:t>
            </a:r>
            <a:r>
              <a:rPr lang="it-IT" sz="1500" dirty="0"/>
              <a:t> </a:t>
            </a:r>
            <a:r>
              <a:rPr lang="it-IT" sz="1500" dirty="0" err="1"/>
              <a:t>said</a:t>
            </a:r>
            <a:r>
              <a:rPr lang="it-IT" sz="1500" dirty="0"/>
              <a:t> </a:t>
            </a:r>
            <a:r>
              <a:rPr lang="it-IT" sz="1500" dirty="0" err="1"/>
              <a:t>above</a:t>
            </a:r>
            <a:r>
              <a:rPr lang="it-IT" sz="1500" dirty="0"/>
              <a:t>. </a:t>
            </a:r>
          </a:p>
          <a:p>
            <a:pPr marL="628650" indent="-285750">
              <a:buSzPct val="115000"/>
              <a:buFont typeface="Wingdings" pitchFamily="2" charset="2"/>
              <a:buChar char="§"/>
            </a:pPr>
            <a:r>
              <a:rPr lang="it-IT" sz="1500" dirty="0"/>
              <a:t>The </a:t>
            </a:r>
            <a:r>
              <a:rPr lang="it-IT" sz="1500" dirty="0" err="1"/>
              <a:t>other</a:t>
            </a:r>
            <a:r>
              <a:rPr lang="it-IT" sz="1500" dirty="0"/>
              <a:t> </a:t>
            </a:r>
            <a:r>
              <a:rPr lang="it-IT" sz="1500" dirty="0" err="1"/>
              <a:t>main</a:t>
            </a:r>
            <a:r>
              <a:rPr lang="it-IT" sz="1500" dirty="0"/>
              <a:t> feedback </a:t>
            </a:r>
            <a:r>
              <a:rPr lang="it-IT" sz="1500" dirty="0" err="1"/>
              <a:t>that</a:t>
            </a:r>
            <a:r>
              <a:rPr lang="it-IT" sz="1500" dirty="0"/>
              <a:t> </a:t>
            </a:r>
            <a:r>
              <a:rPr lang="it-IT" sz="1500" dirty="0" err="1"/>
              <a:t>emerged</a:t>
            </a:r>
            <a:r>
              <a:rPr lang="it-IT" sz="1500" dirty="0"/>
              <a:t> from </a:t>
            </a:r>
            <a:r>
              <a:rPr lang="it-IT" sz="1500" dirty="0" err="1"/>
              <a:t>this</a:t>
            </a:r>
            <a:r>
              <a:rPr lang="it-IT" sz="1500" dirty="0"/>
              <a:t> </a:t>
            </a:r>
            <a:r>
              <a:rPr lang="it-IT" sz="1500" dirty="0" err="1"/>
              <a:t>kind</a:t>
            </a:r>
            <a:r>
              <a:rPr lang="it-IT" sz="1500" dirty="0"/>
              <a:t> of </a:t>
            </a:r>
            <a:r>
              <a:rPr lang="it-IT" sz="1500" dirty="0" err="1"/>
              <a:t>evaluation</a:t>
            </a:r>
            <a:r>
              <a:rPr lang="it-IT" sz="1500" dirty="0"/>
              <a:t> </a:t>
            </a:r>
            <a:r>
              <a:rPr lang="it-IT" sz="1500" dirty="0" err="1"/>
              <a:t>is</a:t>
            </a:r>
            <a:r>
              <a:rPr lang="it-IT" sz="1500" dirty="0"/>
              <a:t> </a:t>
            </a:r>
            <a:r>
              <a:rPr lang="it-IT" sz="1500" dirty="0" err="1"/>
              <a:t>that</a:t>
            </a:r>
            <a:r>
              <a:rPr lang="it-IT" sz="1500" dirty="0"/>
              <a:t> </a:t>
            </a:r>
            <a:r>
              <a:rPr lang="it-IT" sz="1500" dirty="0" err="1"/>
              <a:t>it</a:t>
            </a:r>
            <a:r>
              <a:rPr lang="it-IT" sz="1500" dirty="0"/>
              <a:t> </a:t>
            </a:r>
            <a:r>
              <a:rPr lang="it-IT" sz="1500" dirty="0" err="1"/>
              <a:t>could</a:t>
            </a:r>
            <a:r>
              <a:rPr lang="it-IT" sz="1500" dirty="0"/>
              <a:t> be cool </a:t>
            </a:r>
            <a:r>
              <a:rPr lang="it-IT" sz="1500" dirty="0" err="1"/>
              <a:t>if</a:t>
            </a:r>
            <a:r>
              <a:rPr lang="it-IT" sz="1500" dirty="0"/>
              <a:t> the </a:t>
            </a:r>
            <a:r>
              <a:rPr lang="it-IT" sz="1500" dirty="0" err="1"/>
              <a:t>application</a:t>
            </a:r>
            <a:r>
              <a:rPr lang="it-IT" sz="1500" dirty="0"/>
              <a:t> </a:t>
            </a:r>
            <a:r>
              <a:rPr lang="it-IT" sz="1500" dirty="0" err="1"/>
              <a:t>presents</a:t>
            </a:r>
            <a:r>
              <a:rPr lang="it-IT" sz="1500" dirty="0"/>
              <a:t> a </a:t>
            </a:r>
            <a:r>
              <a:rPr lang="it-IT" sz="1500" dirty="0" err="1"/>
              <a:t>map</a:t>
            </a:r>
            <a:r>
              <a:rPr lang="it-IT" sz="1500" dirty="0"/>
              <a:t> of the </a:t>
            </a:r>
            <a:r>
              <a:rPr lang="it-IT" sz="1500" dirty="0" err="1"/>
              <a:t>museum</a:t>
            </a:r>
            <a:r>
              <a:rPr lang="it-IT" sz="1500" dirty="0"/>
              <a:t> with the spot in </a:t>
            </a:r>
            <a:r>
              <a:rPr lang="it-IT" sz="1500" dirty="0" err="1"/>
              <a:t>which</a:t>
            </a:r>
            <a:r>
              <a:rPr lang="it-IT" sz="1500" dirty="0"/>
              <a:t> the </a:t>
            </a:r>
            <a:r>
              <a:rPr lang="it-IT" sz="1500" dirty="0" err="1"/>
              <a:t>user</a:t>
            </a:r>
            <a:r>
              <a:rPr lang="it-IT" sz="1500" dirty="0"/>
              <a:t> </a:t>
            </a:r>
            <a:r>
              <a:rPr lang="it-IT" sz="1500" dirty="0" err="1"/>
              <a:t>is</a:t>
            </a:r>
            <a:r>
              <a:rPr lang="it-IT" sz="1500" dirty="0"/>
              <a:t>, and the room he or </a:t>
            </a:r>
            <a:r>
              <a:rPr lang="it-IT" sz="1500" dirty="0" err="1"/>
              <a:t>she</a:t>
            </a:r>
            <a:r>
              <a:rPr lang="it-IT" sz="1500" dirty="0"/>
              <a:t> </a:t>
            </a:r>
            <a:r>
              <a:rPr lang="it-IT" sz="1500" dirty="0" err="1"/>
              <a:t>is</a:t>
            </a:r>
            <a:r>
              <a:rPr lang="it-IT" sz="1500" dirty="0"/>
              <a:t> </a:t>
            </a:r>
            <a:r>
              <a:rPr lang="it-IT" sz="1500" dirty="0" err="1"/>
              <a:t>suggested</a:t>
            </a:r>
            <a:r>
              <a:rPr lang="it-IT" sz="1500" dirty="0"/>
              <a:t> to </a:t>
            </a:r>
            <a:r>
              <a:rPr lang="it-IT" sz="1500" dirty="0" err="1"/>
              <a:t>visit</a:t>
            </a:r>
            <a:r>
              <a:rPr lang="it-IT" sz="1500" dirty="0"/>
              <a:t>. </a:t>
            </a:r>
            <a:r>
              <a:rPr lang="it-IT" sz="1500" dirty="0" err="1"/>
              <a:t>We</a:t>
            </a:r>
            <a:r>
              <a:rPr lang="it-IT" sz="1500" dirty="0"/>
              <a:t> </a:t>
            </a:r>
            <a:r>
              <a:rPr lang="it-IT" sz="1500" dirty="0" err="1"/>
              <a:t>did</a:t>
            </a:r>
            <a:r>
              <a:rPr lang="it-IT" sz="1500" dirty="0"/>
              <a:t> </a:t>
            </a:r>
            <a:r>
              <a:rPr lang="it-IT" sz="1500" dirty="0" err="1"/>
              <a:t>not</a:t>
            </a:r>
            <a:r>
              <a:rPr lang="it-IT" sz="1500" dirty="0"/>
              <a:t> </a:t>
            </a:r>
            <a:r>
              <a:rPr lang="it-IT" sz="1500" dirty="0" err="1"/>
              <a:t>yet</a:t>
            </a:r>
            <a:r>
              <a:rPr lang="it-IT" sz="1500" dirty="0"/>
              <a:t> </a:t>
            </a:r>
            <a:r>
              <a:rPr lang="it-IT" sz="1500" dirty="0" err="1"/>
              <a:t>implement</a:t>
            </a:r>
            <a:r>
              <a:rPr lang="it-IT" sz="1500" dirty="0"/>
              <a:t> </a:t>
            </a:r>
            <a:r>
              <a:rPr lang="it-IT" sz="1500" dirty="0" err="1"/>
              <a:t>this</a:t>
            </a:r>
            <a:r>
              <a:rPr lang="it-IT" sz="1500" dirty="0"/>
              <a:t> </a:t>
            </a:r>
            <a:r>
              <a:rPr lang="it-IT" sz="1500" dirty="0" err="1"/>
              <a:t>feature</a:t>
            </a:r>
            <a:r>
              <a:rPr lang="it-IT" sz="1500" dirty="0"/>
              <a:t>, </a:t>
            </a:r>
            <a:r>
              <a:rPr lang="it-IT" sz="1500" dirty="0" err="1"/>
              <a:t>although</a:t>
            </a:r>
            <a:r>
              <a:rPr lang="it-IT" sz="1500" dirty="0"/>
              <a:t> </a:t>
            </a:r>
            <a:r>
              <a:rPr lang="it-IT" sz="1500" dirty="0" err="1"/>
              <a:t>we</a:t>
            </a:r>
            <a:r>
              <a:rPr lang="it-IT" sz="1500" dirty="0"/>
              <a:t> </a:t>
            </a:r>
            <a:r>
              <a:rPr lang="it-IT" sz="1500" dirty="0" err="1"/>
              <a:t>believe</a:t>
            </a:r>
            <a:r>
              <a:rPr lang="it-IT" sz="1500" dirty="0"/>
              <a:t> </a:t>
            </a:r>
            <a:r>
              <a:rPr lang="it-IT" sz="1500" dirty="0" err="1"/>
              <a:t>this</a:t>
            </a:r>
            <a:r>
              <a:rPr lang="it-IT" sz="1500" dirty="0"/>
              <a:t> </a:t>
            </a:r>
            <a:r>
              <a:rPr lang="it-IT" sz="1500" dirty="0" err="1"/>
              <a:t>is</a:t>
            </a:r>
            <a:r>
              <a:rPr lang="it-IT" sz="1500" dirty="0"/>
              <a:t> a </a:t>
            </a:r>
            <a:r>
              <a:rPr lang="it-IT" sz="1500" dirty="0" err="1"/>
              <a:t>great</a:t>
            </a:r>
            <a:r>
              <a:rPr lang="it-IT" sz="1500" dirty="0"/>
              <a:t> idea. </a:t>
            </a:r>
            <a:r>
              <a:rPr lang="it-IT" sz="1500" dirty="0" err="1"/>
              <a:t>This</a:t>
            </a:r>
            <a:r>
              <a:rPr lang="it-IT" sz="1500" dirty="0"/>
              <a:t> </a:t>
            </a:r>
            <a:r>
              <a:rPr lang="it-IT" sz="1500" dirty="0" err="1"/>
              <a:t>feature</a:t>
            </a:r>
            <a:r>
              <a:rPr lang="it-IT" sz="1500" dirty="0"/>
              <a:t> </a:t>
            </a:r>
            <a:r>
              <a:rPr lang="it-IT" sz="1500" dirty="0" err="1"/>
              <a:t>will</a:t>
            </a:r>
            <a:r>
              <a:rPr lang="it-IT" sz="1500" dirty="0"/>
              <a:t> </a:t>
            </a:r>
            <a:r>
              <a:rPr lang="it-IT" sz="1500" dirty="0" err="1"/>
              <a:t>certainly</a:t>
            </a:r>
            <a:r>
              <a:rPr lang="it-IT" sz="1500" dirty="0"/>
              <a:t> be part of </a:t>
            </a:r>
            <a:r>
              <a:rPr lang="it-IT" sz="1500" dirty="0" err="1"/>
              <a:t>our</a:t>
            </a:r>
            <a:r>
              <a:rPr lang="it-IT" sz="1500" dirty="0"/>
              <a:t> future </a:t>
            </a:r>
            <a:r>
              <a:rPr lang="it-IT" sz="1500" dirty="0" err="1"/>
              <a:t>works</a:t>
            </a:r>
            <a:r>
              <a:rPr lang="it-IT" sz="1500" dirty="0"/>
              <a:t>.</a:t>
            </a:r>
            <a:endParaRPr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Evaluation</a:t>
            </a:r>
            <a:endParaRPr/>
          </a:p>
        </p:txBody>
      </p:sp>
      <p:sp>
        <p:nvSpPr>
          <p:cNvPr id="268" name="Google Shape;268;p33"/>
          <p:cNvSpPr txBox="1">
            <a:spLocks noGrp="1"/>
          </p:cNvSpPr>
          <p:nvPr>
            <p:ph type="body" idx="1"/>
          </p:nvPr>
        </p:nvSpPr>
        <p:spPr>
          <a:xfrm>
            <a:off x="677334" y="1354486"/>
            <a:ext cx="10837332" cy="308516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sz="1400" dirty="0"/>
              <a:t>We have done a technical evaluation performing load tests on all parts of our system:</a:t>
            </a:r>
            <a:endParaRPr sz="1400" dirty="0"/>
          </a:p>
          <a:p>
            <a:pPr marL="742950" lvl="1" indent="-285750" algn="l" rtl="0">
              <a:spcBef>
                <a:spcPts val="1000"/>
              </a:spcBef>
              <a:spcAft>
                <a:spcPts val="0"/>
              </a:spcAft>
              <a:buSzPts val="1280"/>
              <a:buFont typeface="Arial"/>
              <a:buChar char="•"/>
            </a:pPr>
            <a:r>
              <a:rPr lang="en-US" sz="1400" b="1" dirty="0"/>
              <a:t>BLE</a:t>
            </a:r>
            <a:r>
              <a:rPr lang="en-US" sz="1400" dirty="0"/>
              <a:t> IoT device-Smartphone interaction: how many smartphones a single device can handle?</a:t>
            </a:r>
            <a:endParaRPr sz="1400" dirty="0"/>
          </a:p>
          <a:p>
            <a:pPr marL="1028700" indent="-285750">
              <a:buSzPct val="115000"/>
              <a:buFont typeface="Wingdings" pitchFamily="2" charset="2"/>
              <a:buChar char="§"/>
            </a:pPr>
            <a:r>
              <a:rPr lang="it-IT" sz="1400" dirty="0" err="1"/>
              <a:t>We</a:t>
            </a:r>
            <a:r>
              <a:rPr lang="it-IT" sz="1400" dirty="0"/>
              <a:t> </a:t>
            </a:r>
            <a:r>
              <a:rPr lang="it-IT" sz="1400" dirty="0" err="1"/>
              <a:t>conducted</a:t>
            </a:r>
            <a:r>
              <a:rPr lang="it-IT" sz="1400" dirty="0"/>
              <a:t>  a </a:t>
            </a:r>
            <a:r>
              <a:rPr lang="it-IT" sz="1400" dirty="0" err="1"/>
              <a:t>simulation</a:t>
            </a:r>
            <a:r>
              <a:rPr lang="it-IT" sz="1400" dirty="0"/>
              <a:t> </a:t>
            </a:r>
            <a:r>
              <a:rPr lang="it-IT" sz="1400" dirty="0" err="1"/>
              <a:t>using</a:t>
            </a:r>
            <a:r>
              <a:rPr lang="it-IT" sz="1400" dirty="0"/>
              <a:t> the </a:t>
            </a:r>
            <a:r>
              <a:rPr lang="it-IT" sz="1400" dirty="0" err="1"/>
              <a:t>same</a:t>
            </a:r>
            <a:r>
              <a:rPr lang="it-IT" sz="1400" dirty="0"/>
              <a:t> </a:t>
            </a:r>
            <a:r>
              <a:rPr lang="it-IT" sz="1400" dirty="0" err="1"/>
              <a:t>device</a:t>
            </a:r>
            <a:r>
              <a:rPr lang="it-IT" sz="1400" dirty="0"/>
              <a:t> to </a:t>
            </a:r>
            <a:r>
              <a:rPr lang="it-IT" sz="1400" dirty="0" err="1"/>
              <a:t>connect</a:t>
            </a:r>
            <a:r>
              <a:rPr lang="it-IT" sz="1400" dirty="0"/>
              <a:t> to the </a:t>
            </a:r>
            <a:r>
              <a:rPr lang="it-IT" sz="1400" dirty="0" err="1"/>
              <a:t>board</a:t>
            </a:r>
            <a:r>
              <a:rPr lang="it-IT" sz="1400" dirty="0"/>
              <a:t> </a:t>
            </a:r>
            <a:r>
              <a:rPr lang="it-IT" sz="1400" dirty="0" err="1"/>
              <a:t>within</a:t>
            </a:r>
            <a:r>
              <a:rPr lang="it-IT" sz="1400" dirty="0"/>
              <a:t> a short </a:t>
            </a:r>
            <a:r>
              <a:rPr lang="it-IT" sz="1400" dirty="0" err="1"/>
              <a:t>period</a:t>
            </a:r>
            <a:r>
              <a:rPr lang="it-IT" sz="1400" dirty="0"/>
              <a:t> of time </a:t>
            </a:r>
            <a:r>
              <a:rPr lang="it-IT" sz="1400" dirty="0" err="1"/>
              <a:t>before</a:t>
            </a:r>
            <a:r>
              <a:rPr lang="it-IT" sz="1400" dirty="0"/>
              <a:t> </a:t>
            </a:r>
            <a:r>
              <a:rPr lang="it-IT" sz="1400" dirty="0" err="1"/>
              <a:t>it</a:t>
            </a:r>
            <a:r>
              <a:rPr lang="it-IT" sz="1400" dirty="0"/>
              <a:t> </a:t>
            </a:r>
            <a:r>
              <a:rPr lang="it-IT" sz="1400" dirty="0" err="1"/>
              <a:t>sends</a:t>
            </a:r>
            <a:r>
              <a:rPr lang="it-IT" sz="1400" dirty="0"/>
              <a:t> the list of </a:t>
            </a:r>
            <a:r>
              <a:rPr lang="it-IT" sz="1400" dirty="0" err="1"/>
              <a:t>devices</a:t>
            </a:r>
            <a:r>
              <a:rPr lang="it-IT" sz="1400" dirty="0"/>
              <a:t> to the </a:t>
            </a:r>
            <a:r>
              <a:rPr lang="it-IT" sz="1400" dirty="0" err="1"/>
              <a:t>cloud</a:t>
            </a:r>
            <a:r>
              <a:rPr lang="it-IT" sz="1400" dirty="0"/>
              <a:t> and </a:t>
            </a:r>
            <a:r>
              <a:rPr lang="it-IT" sz="1400" dirty="0" err="1"/>
              <a:t>empties</a:t>
            </a:r>
            <a:r>
              <a:rPr lang="it-IT" sz="1400" dirty="0"/>
              <a:t> the list. The </a:t>
            </a:r>
            <a:r>
              <a:rPr lang="it-IT" sz="1400" dirty="0" err="1"/>
              <a:t>results</a:t>
            </a:r>
            <a:r>
              <a:rPr lang="it-IT" sz="1400" dirty="0"/>
              <a:t> </a:t>
            </a:r>
            <a:r>
              <a:rPr lang="it-IT" sz="1400" dirty="0" err="1"/>
              <a:t>that</a:t>
            </a:r>
            <a:r>
              <a:rPr lang="it-IT" sz="1400" dirty="0"/>
              <a:t> </a:t>
            </a:r>
            <a:r>
              <a:rPr lang="it-IT" sz="1400" dirty="0" err="1"/>
              <a:t>we</a:t>
            </a:r>
            <a:r>
              <a:rPr lang="it-IT" sz="1400" dirty="0"/>
              <a:t> </a:t>
            </a:r>
            <a:r>
              <a:rPr lang="it-IT" sz="1400" dirty="0" err="1"/>
              <a:t>obtained</a:t>
            </a:r>
            <a:r>
              <a:rPr lang="it-IT" sz="1400" dirty="0"/>
              <a:t> </a:t>
            </a:r>
            <a:r>
              <a:rPr lang="it-IT" sz="1400" dirty="0" err="1"/>
              <a:t>were</a:t>
            </a:r>
            <a:r>
              <a:rPr lang="it-IT" sz="1400" dirty="0"/>
              <a:t> </a:t>
            </a:r>
            <a:r>
              <a:rPr lang="it-IT" sz="1400" dirty="0" err="1"/>
              <a:t>pretty</a:t>
            </a:r>
            <a:r>
              <a:rPr lang="it-IT" sz="1400" dirty="0"/>
              <a:t> </a:t>
            </a:r>
            <a:r>
              <a:rPr lang="it-IT" sz="1400" dirty="0" err="1"/>
              <a:t>good</a:t>
            </a:r>
            <a:r>
              <a:rPr lang="it-IT" sz="1400" dirty="0"/>
              <a:t> </a:t>
            </a:r>
            <a:r>
              <a:rPr lang="it-IT" sz="1400" dirty="0" err="1"/>
              <a:t>because</a:t>
            </a:r>
            <a:r>
              <a:rPr lang="it-IT" sz="1400" dirty="0"/>
              <a:t> the </a:t>
            </a:r>
            <a:r>
              <a:rPr lang="it-IT" sz="1400" dirty="0" err="1"/>
              <a:t>board</a:t>
            </a:r>
            <a:r>
              <a:rPr lang="it-IT" sz="1400" dirty="0"/>
              <a:t> </a:t>
            </a:r>
            <a:r>
              <a:rPr lang="it-IT" sz="1400" dirty="0" err="1"/>
              <a:t>could</a:t>
            </a:r>
            <a:r>
              <a:rPr lang="it-IT" sz="1400" dirty="0"/>
              <a:t> </a:t>
            </a:r>
            <a:r>
              <a:rPr lang="it-IT" sz="1400" dirty="0" err="1"/>
              <a:t>send</a:t>
            </a:r>
            <a:r>
              <a:rPr lang="it-IT" sz="1400" dirty="0"/>
              <a:t> an MQTT </a:t>
            </a:r>
            <a:r>
              <a:rPr lang="it-IT" sz="1400" dirty="0" err="1"/>
              <a:t>message</a:t>
            </a:r>
            <a:r>
              <a:rPr lang="it-IT" sz="1400" dirty="0"/>
              <a:t> with an </a:t>
            </a:r>
            <a:r>
              <a:rPr lang="it-IT" sz="1400" dirty="0" err="1"/>
              <a:t>average</a:t>
            </a:r>
            <a:r>
              <a:rPr lang="it-IT" sz="1400" dirty="0"/>
              <a:t> of 14 session </a:t>
            </a:r>
            <a:r>
              <a:rPr lang="it-IT" sz="1400" dirty="0" err="1"/>
              <a:t>IDs</a:t>
            </a:r>
            <a:r>
              <a:rPr lang="it-IT" sz="1400" dirty="0"/>
              <a:t> with the </a:t>
            </a:r>
            <a:r>
              <a:rPr lang="it-IT" sz="1400" dirty="0" err="1"/>
              <a:t>current</a:t>
            </a:r>
            <a:r>
              <a:rPr lang="it-IT" sz="1400" dirty="0"/>
              <a:t> </a:t>
            </a:r>
            <a:r>
              <a:rPr lang="it-IT" sz="1400" dirty="0" err="1"/>
              <a:t>parameters</a:t>
            </a:r>
            <a:r>
              <a:rPr lang="it-IT" sz="1400" dirty="0"/>
              <a:t>. </a:t>
            </a:r>
            <a:r>
              <a:rPr lang="it-IT" sz="1400" dirty="0" err="1"/>
              <a:t>But</a:t>
            </a:r>
            <a:r>
              <a:rPr lang="it-IT" sz="1400" dirty="0"/>
              <a:t> </a:t>
            </a:r>
            <a:r>
              <a:rPr lang="it-IT" sz="1400" dirty="0" err="1"/>
              <a:t>we</a:t>
            </a:r>
            <a:r>
              <a:rPr lang="it-IT" sz="1400" dirty="0"/>
              <a:t> </a:t>
            </a:r>
            <a:r>
              <a:rPr lang="it-IT" sz="1400" dirty="0" err="1"/>
              <a:t>found</a:t>
            </a:r>
            <a:r>
              <a:rPr lang="it-IT" sz="1400" dirty="0"/>
              <a:t> out </a:t>
            </a:r>
            <a:r>
              <a:rPr lang="it-IT" sz="1400" dirty="0" err="1"/>
              <a:t>that</a:t>
            </a:r>
            <a:r>
              <a:rPr lang="it-IT" sz="1400" dirty="0"/>
              <a:t> </a:t>
            </a:r>
            <a:r>
              <a:rPr lang="it-IT" sz="1400" dirty="0" err="1"/>
              <a:t>this</a:t>
            </a:r>
            <a:r>
              <a:rPr lang="it-IT" sz="1400" dirty="0"/>
              <a:t> </a:t>
            </a:r>
            <a:r>
              <a:rPr lang="it-IT" sz="1400" dirty="0" err="1"/>
              <a:t>is</a:t>
            </a:r>
            <a:r>
              <a:rPr lang="it-IT" sz="1400" dirty="0"/>
              <a:t> the </a:t>
            </a:r>
            <a:r>
              <a:rPr lang="it-IT" sz="1400" dirty="0" err="1"/>
              <a:t>bottleneck</a:t>
            </a:r>
            <a:r>
              <a:rPr lang="it-IT" sz="1400" dirty="0"/>
              <a:t> of </a:t>
            </a:r>
            <a:r>
              <a:rPr lang="it-IT" sz="1400" dirty="0" err="1"/>
              <a:t>our</a:t>
            </a:r>
            <a:r>
              <a:rPr lang="it-IT" sz="1400" dirty="0"/>
              <a:t> </a:t>
            </a:r>
            <a:r>
              <a:rPr lang="it-IT" sz="1400" dirty="0" err="1"/>
              <a:t>system</a:t>
            </a:r>
            <a:r>
              <a:rPr lang="it-IT" sz="1400" dirty="0"/>
              <a:t>.</a:t>
            </a:r>
            <a:endParaRPr sz="1400" b="1" dirty="0"/>
          </a:p>
          <a:p>
            <a:pPr marL="742950" lvl="1" indent="-285750" algn="l" rtl="0">
              <a:spcBef>
                <a:spcPts val="1000"/>
              </a:spcBef>
              <a:spcAft>
                <a:spcPts val="0"/>
              </a:spcAft>
              <a:buSzPts val="1280"/>
              <a:buFont typeface="Arial"/>
              <a:buChar char="•"/>
            </a:pPr>
            <a:r>
              <a:rPr lang="en-US" sz="1400" b="1" dirty="0"/>
              <a:t>Cloud</a:t>
            </a:r>
            <a:r>
              <a:rPr lang="en-US" sz="1400" dirty="0"/>
              <a:t> IoT device-Cloud interaction: what is the message rate with which the device can send messages to Azure IoT hub?   </a:t>
            </a:r>
            <a:endParaRPr sz="1400" dirty="0"/>
          </a:p>
          <a:p>
            <a:pPr marL="1143000" lvl="2" indent="-218440" algn="l" rtl="0">
              <a:spcBef>
                <a:spcPts val="1000"/>
              </a:spcBef>
              <a:spcAft>
                <a:spcPts val="0"/>
              </a:spcAft>
              <a:buSzPts val="1280"/>
              <a:buFont typeface="Arial"/>
              <a:buChar char="■"/>
            </a:pPr>
            <a:r>
              <a:rPr lang="en-US" sz="1400" dirty="0"/>
              <a:t> We have performed a simulation, through a Python script, sending data to the cloud and analyzing the </a:t>
            </a:r>
            <a:r>
              <a:rPr lang="en-US" sz="1400" dirty="0" err="1"/>
              <a:t>behaviour</a:t>
            </a:r>
            <a:r>
              <a:rPr lang="en-US" sz="1400" dirty="0"/>
              <a:t> of our algorithm. We discovered that saving data to the DB, is an important bottleneck, so we have decided to collect the data from the board at least every 30 seconds after the previous data collection.</a:t>
            </a:r>
            <a:endParaRPr sz="1400" dirty="0"/>
          </a:p>
          <a:p>
            <a:pPr marL="538480" lvl="1" indent="0" algn="l" rtl="0">
              <a:spcBef>
                <a:spcPts val="1000"/>
              </a:spcBef>
              <a:spcAft>
                <a:spcPts val="0"/>
              </a:spcAft>
              <a:buSzPts val="1280"/>
              <a:buFont typeface="Arial"/>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Technical Evaluation</a:t>
            </a:r>
            <a:endParaRPr dirty="0"/>
          </a:p>
        </p:txBody>
      </p:sp>
      <p:sp>
        <p:nvSpPr>
          <p:cNvPr id="274" name="Google Shape;274;p34"/>
          <p:cNvSpPr txBox="1">
            <a:spLocks noGrp="1"/>
          </p:cNvSpPr>
          <p:nvPr>
            <p:ph type="body" idx="1"/>
          </p:nvPr>
        </p:nvSpPr>
        <p:spPr>
          <a:xfrm>
            <a:off x="677334" y="1488600"/>
            <a:ext cx="8596800" cy="388080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SzPts val="1440"/>
              <a:buChar char="●"/>
            </a:pPr>
            <a:r>
              <a:rPr lang="en-US" dirty="0"/>
              <a:t>We have tested the feature that aims to calculate the distance between two visitor, as we expected is not too precise. This is since every vendor use different Bluetooth sensor on their smartphone, so the RSSI at one meter that is used to estimate the distance is not a unique value.</a:t>
            </a:r>
          </a:p>
          <a:p>
            <a:pPr marL="742950" lvl="1" indent="-285750" algn="l" rtl="0">
              <a:spcBef>
                <a:spcPts val="1000"/>
              </a:spcBef>
              <a:spcAft>
                <a:spcPts val="0"/>
              </a:spcAft>
              <a:buSzPts val="1440"/>
              <a:buChar char="•"/>
            </a:pPr>
            <a:r>
              <a:rPr lang="en-US" dirty="0"/>
              <a:t>We decided to introduce a threshold, if we detect that two people are too near to each other for more than three times we would notice to them.</a:t>
            </a:r>
          </a:p>
          <a:p>
            <a:pPr marL="285750" indent="-285750">
              <a:buChar char="•"/>
            </a:pPr>
            <a:r>
              <a:rPr lang="it-IT" dirty="0"/>
              <a:t>Over 50 </a:t>
            </a:r>
            <a:r>
              <a:rPr lang="it-IT" dirty="0" err="1"/>
              <a:t>different</a:t>
            </a:r>
            <a:r>
              <a:rPr lang="it-IT" dirty="0"/>
              <a:t> </a:t>
            </a:r>
            <a:r>
              <a:rPr lang="it-IT" dirty="0" err="1"/>
              <a:t>measurements</a:t>
            </a:r>
            <a:r>
              <a:rPr lang="it-IT" dirty="0"/>
              <a:t> </a:t>
            </a:r>
            <a:r>
              <a:rPr lang="it-IT" dirty="0" err="1"/>
              <a:t>now</a:t>
            </a:r>
            <a:r>
              <a:rPr lang="it-IT" dirty="0"/>
              <a:t> </a:t>
            </a:r>
            <a:r>
              <a:rPr lang="it-IT" b="1" dirty="0"/>
              <a:t>40 are </a:t>
            </a:r>
            <a:r>
              <a:rPr lang="it-IT" b="1" dirty="0" err="1"/>
              <a:t>correctly</a:t>
            </a:r>
            <a:r>
              <a:rPr lang="it-IT" b="1" dirty="0"/>
              <a:t> </a:t>
            </a:r>
            <a:r>
              <a:rPr lang="it-IT" b="1" dirty="0" err="1"/>
              <a:t>classified</a:t>
            </a:r>
            <a:endParaRPr lang="it-IT" dirty="0"/>
          </a:p>
          <a:p>
            <a:pPr marL="457200" lvl="1" indent="0" algn="l" rtl="0">
              <a:spcBef>
                <a:spcPts val="1000"/>
              </a:spcBef>
              <a:spcAft>
                <a:spcPts val="0"/>
              </a:spcAft>
              <a:buSzPts val="1440"/>
              <a:buNone/>
            </a:pPr>
            <a:endParaRPr lang="en-US" dirty="0"/>
          </a:p>
        </p:txBody>
      </p:sp>
      <p:pic>
        <p:nvPicPr>
          <p:cNvPr id="3" name="Immagine 2" descr="Immagine che contiene segnale, computer&#10;&#10;Descrizione generata automaticamente">
            <a:extLst>
              <a:ext uri="{FF2B5EF4-FFF2-40B4-BE49-F238E27FC236}">
                <a16:creationId xmlns:a16="http://schemas.microsoft.com/office/drawing/2014/main" id="{09A86160-C587-4927-AC1E-9798B3C191EB}"/>
              </a:ext>
            </a:extLst>
          </p:cNvPr>
          <p:cNvPicPr>
            <a:picLocks noChangeAspect="1"/>
          </p:cNvPicPr>
          <p:nvPr/>
        </p:nvPicPr>
        <p:blipFill>
          <a:blip r:embed="rId3"/>
          <a:stretch>
            <a:fillRect/>
          </a:stretch>
        </p:blipFill>
        <p:spPr>
          <a:xfrm>
            <a:off x="9466485" y="1270050"/>
            <a:ext cx="2182951" cy="3880801"/>
          </a:xfrm>
          <a:prstGeom prst="rect">
            <a:avLst/>
          </a:prstGeom>
        </p:spPr>
      </p:pic>
      <p:pic>
        <p:nvPicPr>
          <p:cNvPr id="5" name="Immagine 4" descr="Immagine che contiene screenshot&#10;&#10;Descrizione generata automaticamente">
            <a:extLst>
              <a:ext uri="{FF2B5EF4-FFF2-40B4-BE49-F238E27FC236}">
                <a16:creationId xmlns:a16="http://schemas.microsoft.com/office/drawing/2014/main" id="{7C9EBA9F-AF24-4BCA-A63E-7CE52AA1C958}"/>
              </a:ext>
            </a:extLst>
          </p:cNvPr>
          <p:cNvPicPr>
            <a:picLocks noChangeAspect="1"/>
          </p:cNvPicPr>
          <p:nvPr/>
        </p:nvPicPr>
        <p:blipFill>
          <a:blip r:embed="rId4"/>
          <a:stretch>
            <a:fillRect/>
          </a:stretch>
        </p:blipFill>
        <p:spPr>
          <a:xfrm>
            <a:off x="888905" y="4624735"/>
            <a:ext cx="8385229" cy="16236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sp>
        <p:nvSpPr>
          <p:cNvPr id="280" name="Google Shape;280;p35"/>
          <p:cNvSpPr txBox="1">
            <a:spLocks noGrp="1"/>
          </p:cNvSpPr>
          <p:nvPr>
            <p:ph type="body" idx="1"/>
          </p:nvPr>
        </p:nvSpPr>
        <p:spPr>
          <a:xfrm>
            <a:off x="677334" y="1930400"/>
            <a:ext cx="8771466"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r>
              <a:rPr lang="en-US" b="1"/>
              <a:t>Board Pricing</a:t>
            </a:r>
            <a:endParaRPr/>
          </a:p>
          <a:p>
            <a:pPr marL="342900" lvl="0" indent="-342900" algn="l" rtl="0">
              <a:spcBef>
                <a:spcPts val="1000"/>
              </a:spcBef>
              <a:spcAft>
                <a:spcPts val="0"/>
              </a:spcAft>
              <a:buSzPts val="1280"/>
              <a:buFont typeface="Noto Sans Symbols"/>
              <a:buChar char="⮚"/>
            </a:pPr>
            <a:r>
              <a:rPr lang="en-US" sz="1600"/>
              <a:t>The board used is the B-L475E-IOT01A Discovery kit that has a retail price of about 50€</a:t>
            </a:r>
            <a:endParaRPr/>
          </a:p>
          <a:p>
            <a:pPr marL="342900" lvl="0" indent="-342900" algn="l" rtl="0">
              <a:spcBef>
                <a:spcPts val="1000"/>
              </a:spcBef>
              <a:spcAft>
                <a:spcPts val="0"/>
              </a:spcAft>
              <a:buSzPts val="1280"/>
              <a:buFont typeface="Noto Sans Symbols"/>
              <a:buChar char="⮚"/>
            </a:pPr>
            <a:r>
              <a:rPr lang="en-US" sz="1600"/>
              <a:t>Considering at least two rooms per section, the estimated cost will be around 500€</a:t>
            </a:r>
            <a:endParaRPr sz="1600" b="1"/>
          </a:p>
          <a:p>
            <a:pPr marL="457200" lvl="1" indent="0" algn="l" rtl="0">
              <a:spcBef>
                <a:spcPts val="1000"/>
              </a:spcBef>
              <a:spcAft>
                <a:spcPts val="0"/>
              </a:spcAft>
              <a:buSzPts val="1280"/>
              <a:buNone/>
            </a:pPr>
            <a:endParaRPr b="1"/>
          </a:p>
          <a:p>
            <a:pPr marL="457200" lvl="1" indent="0" algn="l" rtl="0">
              <a:spcBef>
                <a:spcPts val="1000"/>
              </a:spcBef>
              <a:spcAft>
                <a:spcPts val="0"/>
              </a:spcAft>
              <a:buSzPts val="1280"/>
              <a:buNone/>
            </a:pPr>
            <a:r>
              <a:rPr lang="en-US" b="1"/>
              <a:t>Cloud Pricing</a:t>
            </a:r>
            <a:endParaRPr/>
          </a:p>
          <a:p>
            <a:pPr marL="342900" lvl="0" indent="-342900" algn="l" rtl="0">
              <a:spcBef>
                <a:spcPts val="1000"/>
              </a:spcBef>
              <a:spcAft>
                <a:spcPts val="0"/>
              </a:spcAft>
              <a:buSzPts val="1280"/>
              <a:buFont typeface="Noto Sans Symbols"/>
              <a:buChar char="⮚"/>
            </a:pPr>
            <a:r>
              <a:rPr lang="en-US" sz="1600"/>
              <a:t>Azure Function: the first 400,000 GB/s of execution and 1,000,000 executions are free. Then you pay what you consume (serverless)</a:t>
            </a:r>
            <a:endParaRPr/>
          </a:p>
          <a:p>
            <a:pPr marL="342900" lvl="0" indent="-342900" algn="l" rtl="0">
              <a:spcBef>
                <a:spcPts val="1000"/>
              </a:spcBef>
              <a:spcAft>
                <a:spcPts val="0"/>
              </a:spcAft>
              <a:buSzPts val="1280"/>
              <a:buFont typeface="Noto Sans Symbols"/>
              <a:buChar char="⮚"/>
            </a:pPr>
            <a:r>
              <a:rPr lang="en-US" sz="1600"/>
              <a:t>App service: The basic plan cost around 60€, for testing purpose we will use the free one.</a:t>
            </a:r>
            <a:endParaRPr/>
          </a:p>
          <a:p>
            <a:pPr marL="342900" lvl="0" indent="-342900" algn="l" rtl="0">
              <a:spcBef>
                <a:spcPts val="1000"/>
              </a:spcBef>
              <a:spcAft>
                <a:spcPts val="0"/>
              </a:spcAft>
              <a:buSzPts val="1280"/>
              <a:buFont typeface="Noto Sans Symbols"/>
              <a:buChar char="⮚"/>
            </a:pPr>
            <a:r>
              <a:rPr lang="en-US" sz="1600"/>
              <a:t>Azure SQL Database: We choose to use the serverless option also in the DB, we use the maximum size of 15GB but it is possible to use more space.</a:t>
            </a:r>
            <a:endParaRPr/>
          </a:p>
          <a:p>
            <a:pPr marL="742950" lvl="1" indent="-204469" algn="l" rtl="0">
              <a:spcBef>
                <a:spcPts val="1000"/>
              </a:spcBef>
              <a:spcAft>
                <a:spcPts val="0"/>
              </a:spcAft>
              <a:buSzPts val="1280"/>
              <a:buFont typeface="Arial"/>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713164" y="256475"/>
            <a:ext cx="6576635" cy="1320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pic>
        <p:nvPicPr>
          <p:cNvPr id="286" name="Google Shape;286;p36" descr="Immagine che contiene screenshot&#10;&#10;Descrizione generata automaticamente"/>
          <p:cNvPicPr preferRelativeResize="0"/>
          <p:nvPr/>
        </p:nvPicPr>
        <p:blipFill rotWithShape="1">
          <a:blip r:embed="rId3">
            <a:alphaModFix/>
          </a:blip>
          <a:srcRect/>
          <a:stretch/>
        </p:blipFill>
        <p:spPr>
          <a:xfrm>
            <a:off x="285974" y="1343763"/>
            <a:ext cx="9518426" cy="2213034"/>
          </a:xfrm>
          <a:prstGeom prst="rect">
            <a:avLst/>
          </a:prstGeom>
          <a:noFill/>
          <a:ln>
            <a:noFill/>
          </a:ln>
        </p:spPr>
      </p:pic>
      <p:pic>
        <p:nvPicPr>
          <p:cNvPr id="287" name="Google Shape;287;p36"/>
          <p:cNvPicPr preferRelativeResize="0"/>
          <p:nvPr/>
        </p:nvPicPr>
        <p:blipFill rotWithShape="1">
          <a:blip r:embed="rId4">
            <a:alphaModFix/>
          </a:blip>
          <a:srcRect/>
          <a:stretch/>
        </p:blipFill>
        <p:spPr>
          <a:xfrm>
            <a:off x="3006111" y="3794620"/>
            <a:ext cx="4283688" cy="26023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Future developments</a:t>
            </a:r>
            <a:endParaRPr dirty="0"/>
          </a:p>
          <a:p>
            <a:pPr marL="0" lvl="0" indent="0" algn="ctr" rtl="0">
              <a:spcBef>
                <a:spcPts val="0"/>
              </a:spcBef>
              <a:spcAft>
                <a:spcPts val="0"/>
              </a:spcAft>
              <a:buClr>
                <a:schemeClr val="accent1"/>
              </a:buClr>
              <a:buSzPts val="3600"/>
              <a:buFont typeface="Trebuchet MS"/>
              <a:buNone/>
            </a:pPr>
            <a:endParaRPr dirty="0"/>
          </a:p>
        </p:txBody>
      </p:sp>
      <p:sp>
        <p:nvSpPr>
          <p:cNvPr id="304" name="Google Shape;304;p39"/>
          <p:cNvSpPr txBox="1">
            <a:spLocks noGrp="1"/>
          </p:cNvSpPr>
          <p:nvPr>
            <p:ph type="body" idx="1"/>
          </p:nvPr>
        </p:nvSpPr>
        <p:spPr>
          <a:xfrm>
            <a:off x="677333" y="2160589"/>
            <a:ext cx="8833630" cy="3880773"/>
          </a:xfrm>
          <a:prstGeom prst="rect">
            <a:avLst/>
          </a:prstGeom>
          <a:noFill/>
          <a:ln>
            <a:noFill/>
          </a:ln>
        </p:spPr>
        <p:txBody>
          <a:bodyPr spcFirstLastPara="1" wrap="square" lIns="91425" tIns="45700" rIns="91425" bIns="45700" anchor="t" anchorCtr="0">
            <a:noAutofit/>
          </a:bodyPr>
          <a:lstStyle/>
          <a:p>
            <a:pPr fontAlgn="base">
              <a:buSzPct val="115000"/>
              <a:buFont typeface="Wingdings" pitchFamily="2" charset="2"/>
              <a:buChar char="§"/>
            </a:pPr>
            <a:r>
              <a:rPr lang="it-IT" sz="2000" dirty="0" err="1"/>
              <a:t>Improve</a:t>
            </a:r>
            <a:r>
              <a:rPr lang="it-IT" sz="2000" dirty="0"/>
              <a:t> the user </a:t>
            </a:r>
            <a:r>
              <a:rPr lang="it-IT" sz="2000" dirty="0" err="1"/>
              <a:t>experience</a:t>
            </a:r>
            <a:r>
              <a:rPr lang="it-IT" sz="2000" dirty="0"/>
              <a:t> of </a:t>
            </a:r>
            <a:r>
              <a:rPr lang="it-IT" sz="2000" dirty="0" err="1"/>
              <a:t>our</a:t>
            </a:r>
            <a:r>
              <a:rPr lang="it-IT" sz="2000" dirty="0"/>
              <a:t> </a:t>
            </a:r>
            <a:r>
              <a:rPr lang="it-IT" sz="2000" dirty="0" err="1"/>
              <a:t>application</a:t>
            </a:r>
            <a:r>
              <a:rPr lang="it-IT" sz="2000" dirty="0"/>
              <a:t> </a:t>
            </a:r>
            <a:r>
              <a:rPr lang="it-IT" sz="2000" dirty="0" err="1"/>
              <a:t>adding</a:t>
            </a:r>
            <a:r>
              <a:rPr lang="it-IT" sz="2000" dirty="0"/>
              <a:t> a </a:t>
            </a:r>
            <a:r>
              <a:rPr lang="it-IT" sz="2000" dirty="0" err="1"/>
              <a:t>map</a:t>
            </a:r>
            <a:r>
              <a:rPr lang="it-IT" sz="2000" dirty="0"/>
              <a:t> </a:t>
            </a:r>
            <a:r>
              <a:rPr lang="it-IT" sz="2000" dirty="0" err="1"/>
              <a:t>that</a:t>
            </a:r>
            <a:r>
              <a:rPr lang="it-IT" sz="2000" dirty="0"/>
              <a:t> shows the users </a:t>
            </a:r>
            <a:r>
              <a:rPr lang="it-IT" sz="2000" dirty="0" err="1"/>
              <a:t>current</a:t>
            </a:r>
            <a:r>
              <a:rPr lang="it-IT" sz="2000" dirty="0"/>
              <a:t> position and the position of the </a:t>
            </a:r>
            <a:r>
              <a:rPr lang="it-IT" sz="2000" dirty="0" err="1"/>
              <a:t>section</a:t>
            </a:r>
            <a:r>
              <a:rPr lang="it-IT" sz="2000" dirty="0"/>
              <a:t>/room </a:t>
            </a:r>
            <a:r>
              <a:rPr lang="it-IT" sz="2000" dirty="0" err="1"/>
              <a:t>suggested</a:t>
            </a:r>
            <a:r>
              <a:rPr lang="it-IT" sz="2000" dirty="0"/>
              <a:t> by the system</a:t>
            </a:r>
          </a:p>
          <a:p>
            <a:pPr fontAlgn="base">
              <a:buSzPct val="115000"/>
              <a:buFont typeface="Wingdings" pitchFamily="2" charset="2"/>
              <a:buChar char="§"/>
            </a:pPr>
            <a:r>
              <a:rPr lang="en-US" sz="2000" dirty="0"/>
              <a:t>Implement a Curators Dashboard to monitor the amount of people in each section and to better handle the people flow in the museum </a:t>
            </a:r>
          </a:p>
          <a:p>
            <a:pPr fontAlgn="base">
              <a:buSzPct val="115000"/>
              <a:buFont typeface="Wingdings" pitchFamily="2" charset="2"/>
              <a:buChar char="§"/>
            </a:pPr>
            <a:r>
              <a:rPr lang="it-IT" sz="2000" dirty="0" err="1"/>
              <a:t>Improve</a:t>
            </a:r>
            <a:r>
              <a:rPr lang="it-IT" sz="2000" dirty="0"/>
              <a:t> the </a:t>
            </a:r>
            <a:r>
              <a:rPr lang="it-IT" sz="2000" dirty="0" err="1"/>
              <a:t>accuracy</a:t>
            </a:r>
            <a:r>
              <a:rPr lang="it-IT" sz="2000" dirty="0"/>
              <a:t> of the </a:t>
            </a:r>
            <a:r>
              <a:rPr lang="it-IT" sz="2000" dirty="0" err="1"/>
              <a:t>estimated</a:t>
            </a:r>
            <a:r>
              <a:rPr lang="it-IT" sz="2000" dirty="0"/>
              <a:t> </a:t>
            </a:r>
            <a:r>
              <a:rPr lang="it-IT" sz="2000" dirty="0" err="1"/>
              <a:t>distance</a:t>
            </a:r>
            <a:r>
              <a:rPr lang="it-IT" sz="2000" dirty="0"/>
              <a:t> via Bluetooth </a:t>
            </a:r>
            <a:r>
              <a:rPr lang="it-IT" sz="2000" dirty="0" err="1"/>
              <a:t>adding</a:t>
            </a:r>
            <a:r>
              <a:rPr lang="it-IT" sz="2000" dirty="0"/>
              <a:t> </a:t>
            </a:r>
            <a:r>
              <a:rPr lang="it-IT" sz="2000" dirty="0" err="1"/>
              <a:t>other</a:t>
            </a:r>
            <a:r>
              <a:rPr lang="it-IT" sz="2000" dirty="0"/>
              <a:t> </a:t>
            </a:r>
            <a:r>
              <a:rPr lang="it-IT" sz="2000" dirty="0" err="1"/>
              <a:t>parameters</a:t>
            </a:r>
            <a:r>
              <a:rPr lang="it-IT" sz="2000" dirty="0"/>
              <a:t> </a:t>
            </a:r>
            <a:r>
              <a:rPr lang="it-IT" sz="2000" dirty="0" err="1"/>
              <a:t>than</a:t>
            </a:r>
            <a:r>
              <a:rPr lang="it-IT" sz="2000" dirty="0"/>
              <a:t> the RSSI</a:t>
            </a:r>
          </a:p>
          <a:p>
            <a:pPr marL="91440" lvl="0" indent="0" algn="l" rtl="0">
              <a:spcBef>
                <a:spcPts val="0"/>
              </a:spcBef>
              <a:spcAft>
                <a:spcPts val="0"/>
              </a:spcAft>
              <a:buSzPts val="144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7"/>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To be done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User Experience Evaluation</a:t>
            </a:r>
            <a:endParaRPr/>
          </a:p>
        </p:txBody>
      </p:sp>
      <p:sp>
        <p:nvSpPr>
          <p:cNvPr id="310" name="Google Shape;310;p4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We are planning evaluate the user experience using mockups, and after every demo of these prototypes we will collect people's opinions asking for feedbacks and publishing some google forms.</a:t>
            </a:r>
            <a:endParaRPr/>
          </a:p>
          <a:p>
            <a:pPr marL="342900" lvl="0" indent="-342900" algn="l" rtl="0">
              <a:spcBef>
                <a:spcPts val="1000"/>
              </a:spcBef>
              <a:spcAft>
                <a:spcPts val="0"/>
              </a:spcAft>
              <a:buSzPts val="1440"/>
              <a:buChar char="●"/>
            </a:pPr>
            <a:r>
              <a:rPr lang="en-US"/>
              <a:t>The questions will be mainly on:</a:t>
            </a:r>
            <a:endParaRPr/>
          </a:p>
          <a:p>
            <a:pPr marL="742950" lvl="1" indent="-285750" algn="l" rtl="0">
              <a:spcBef>
                <a:spcPts val="1000"/>
              </a:spcBef>
              <a:spcAft>
                <a:spcPts val="0"/>
              </a:spcAft>
              <a:buSzPts val="1280"/>
              <a:buFont typeface="Arial"/>
              <a:buChar char="•"/>
            </a:pPr>
            <a:r>
              <a:rPr lang="en-US"/>
              <a:t>User interface</a:t>
            </a:r>
            <a:endParaRPr/>
          </a:p>
          <a:p>
            <a:pPr marL="742950" lvl="1" indent="-285750" algn="l" rtl="0">
              <a:spcBef>
                <a:spcPts val="1000"/>
              </a:spcBef>
              <a:spcAft>
                <a:spcPts val="0"/>
              </a:spcAft>
              <a:buSzPts val="1280"/>
              <a:buFont typeface="Arial"/>
              <a:buChar char="•"/>
            </a:pPr>
            <a:r>
              <a:rPr lang="en-US"/>
              <a:t>Application 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677335" y="1282701"/>
            <a:ext cx="5096060" cy="430714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5400"/>
              <a:buFont typeface="Trebuchet MS"/>
              <a:buNone/>
            </a:pPr>
            <a:r>
              <a:rPr lang="en-US" sz="5400"/>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Existing approaches</a:t>
            </a:r>
            <a:endParaRPr/>
          </a:p>
        </p:txBody>
      </p:sp>
      <p:sp>
        <p:nvSpPr>
          <p:cNvPr id="156" name="Google Shape;156;p16"/>
          <p:cNvSpPr txBox="1">
            <a:spLocks noGrp="1"/>
          </p:cNvSpPr>
          <p:nvPr>
            <p:ph type="body" idx="1"/>
          </p:nvPr>
        </p:nvSpPr>
        <p:spPr>
          <a:xfrm>
            <a:off x="6336287" y="2160589"/>
            <a:ext cx="2934714"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endParaRPr/>
          </a:p>
          <a:p>
            <a:pPr marL="457200" lvl="1" indent="0" algn="l" rtl="0">
              <a:spcBef>
                <a:spcPts val="1000"/>
              </a:spcBef>
              <a:spcAft>
                <a:spcPts val="0"/>
              </a:spcAft>
              <a:buSzPts val="1280"/>
              <a:buNone/>
            </a:pPr>
            <a:endParaRPr/>
          </a:p>
        </p:txBody>
      </p:sp>
      <p:pic>
        <p:nvPicPr>
          <p:cNvPr id="157" name="Google Shape;157;p16"/>
          <p:cNvPicPr preferRelativeResize="0"/>
          <p:nvPr/>
        </p:nvPicPr>
        <p:blipFill rotWithShape="1">
          <a:blip r:embed="rId3">
            <a:alphaModFix/>
          </a:blip>
          <a:srcRect/>
          <a:stretch/>
        </p:blipFill>
        <p:spPr>
          <a:xfrm>
            <a:off x="755137" y="1498861"/>
            <a:ext cx="8628207" cy="4749539"/>
          </a:xfrm>
          <a:prstGeom prst="rect">
            <a:avLst/>
          </a:prstGeom>
          <a:noFill/>
          <a:ln>
            <a:noFill/>
          </a:ln>
        </p:spPr>
      </p:pic>
      <p:pic>
        <p:nvPicPr>
          <p:cNvPr id="158" name="Google Shape;158;p16"/>
          <p:cNvPicPr preferRelativeResize="0"/>
          <p:nvPr/>
        </p:nvPicPr>
        <p:blipFill rotWithShape="1">
          <a:blip r:embed="rId4">
            <a:alphaModFix/>
          </a:blip>
          <a:srcRect/>
          <a:stretch/>
        </p:blipFill>
        <p:spPr>
          <a:xfrm>
            <a:off x="7095830" y="278867"/>
            <a:ext cx="1714500" cy="11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for personalized tours</a:t>
            </a:r>
            <a:endParaRPr/>
          </a:p>
        </p:txBody>
      </p:sp>
      <p:sp>
        <p:nvSpPr>
          <p:cNvPr id="164" name="Google Shape;164;p17"/>
          <p:cNvSpPr txBox="1">
            <a:spLocks noGrp="1"/>
          </p:cNvSpPr>
          <p:nvPr>
            <p:ph type="body" idx="1"/>
          </p:nvPr>
        </p:nvSpPr>
        <p:spPr>
          <a:xfrm>
            <a:off x="677334" y="1638075"/>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Mobile application available for both iOS and Android</a:t>
            </a:r>
            <a:endParaRPr dirty="0"/>
          </a:p>
          <a:p>
            <a:pPr marL="342900" lvl="0" indent="-342900" algn="l" rtl="0">
              <a:spcBef>
                <a:spcPts val="1000"/>
              </a:spcBef>
              <a:spcAft>
                <a:spcPts val="0"/>
              </a:spcAft>
              <a:buSzPts val="1440"/>
              <a:buChar char="●"/>
            </a:pPr>
            <a:r>
              <a:rPr lang="en-US" dirty="0"/>
              <a:t>During a tour suggests the next section you could visit based on the time you have spent in the previous sections</a:t>
            </a:r>
            <a:endParaRPr dirty="0"/>
          </a:p>
          <a:p>
            <a:pPr marL="342900" lvl="0" indent="-342900" algn="l" rtl="0">
              <a:spcBef>
                <a:spcPts val="1000"/>
              </a:spcBef>
              <a:spcAft>
                <a:spcPts val="0"/>
              </a:spcAft>
              <a:buSzPts val="1440"/>
              <a:buChar char="●"/>
            </a:pPr>
            <a:r>
              <a:rPr lang="en-US" dirty="0"/>
              <a:t>The application will display a preview of the suggested section</a:t>
            </a:r>
            <a:endParaRPr dirty="0"/>
          </a:p>
          <a:p>
            <a:pPr marL="742950" lvl="1" indent="-285750" algn="l" rtl="0">
              <a:spcBef>
                <a:spcPts val="1000"/>
              </a:spcBef>
              <a:spcAft>
                <a:spcPts val="0"/>
              </a:spcAft>
              <a:buSzPts val="1280"/>
              <a:buFont typeface="Arial"/>
              <a:buChar char="•"/>
            </a:pPr>
            <a:r>
              <a:rPr lang="en-US" dirty="0"/>
              <a:t>The user could choose to follow it or to jump to another suggestion.</a:t>
            </a:r>
            <a:endParaRPr dirty="0"/>
          </a:p>
          <a:p>
            <a:pPr marL="342900" lvl="0" indent="-342900" algn="l" rtl="0">
              <a:spcBef>
                <a:spcPts val="1000"/>
              </a:spcBef>
              <a:spcAft>
                <a:spcPts val="0"/>
              </a:spcAft>
              <a:buSzPts val="1440"/>
              <a:buChar char="●"/>
            </a:pPr>
            <a:r>
              <a:rPr lang="en-US" dirty="0"/>
              <a:t>The suggestions are sent every time a user is leaving a section</a:t>
            </a:r>
            <a:endParaRPr dirty="0"/>
          </a:p>
        </p:txBody>
      </p:sp>
      <p:pic>
        <p:nvPicPr>
          <p:cNvPr id="3" name="Immagine 2" descr="Immagine che contiene computer&#10;&#10;Descrizione generata automaticamente">
            <a:extLst>
              <a:ext uri="{FF2B5EF4-FFF2-40B4-BE49-F238E27FC236}">
                <a16:creationId xmlns:a16="http://schemas.microsoft.com/office/drawing/2014/main" id="{927A7580-DE96-4A48-82B4-6A39A0C264D8}"/>
              </a:ext>
            </a:extLst>
          </p:cNvPr>
          <p:cNvPicPr>
            <a:picLocks noChangeAspect="1"/>
          </p:cNvPicPr>
          <p:nvPr/>
        </p:nvPicPr>
        <p:blipFill>
          <a:blip r:embed="rId3"/>
          <a:stretch>
            <a:fillRect/>
          </a:stretch>
        </p:blipFill>
        <p:spPr>
          <a:xfrm>
            <a:off x="9274002" y="1632648"/>
            <a:ext cx="2596361" cy="46157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to avoid gatherings</a:t>
            </a:r>
            <a:endParaRPr/>
          </a:p>
        </p:txBody>
      </p:sp>
      <p:sp>
        <p:nvSpPr>
          <p:cNvPr id="170" name="Google Shape;170;p18"/>
          <p:cNvSpPr txBox="1">
            <a:spLocks noGrp="1"/>
          </p:cNvSpPr>
          <p:nvPr>
            <p:ph type="body" idx="1"/>
          </p:nvPr>
        </p:nvSpPr>
        <p:spPr>
          <a:xfrm>
            <a:off x="677333" y="1638075"/>
            <a:ext cx="9421171"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Solve the crowd problem of our personalized tour in these times in which sections cannot be overcrowded:</a:t>
            </a:r>
            <a:endParaRPr dirty="0"/>
          </a:p>
          <a:p>
            <a:pPr marL="342900" lvl="0" indent="-342900" algn="l" rtl="0">
              <a:spcBef>
                <a:spcPts val="1000"/>
              </a:spcBef>
              <a:spcAft>
                <a:spcPts val="0"/>
              </a:spcAft>
              <a:buSzPts val="1440"/>
              <a:buChar char="●"/>
            </a:pPr>
            <a:r>
              <a:rPr lang="en-US" dirty="0"/>
              <a:t>Added features to try to equalize the number of people in each section.</a:t>
            </a:r>
            <a:endParaRPr dirty="0"/>
          </a:p>
          <a:p>
            <a:pPr marL="742950" lvl="1" indent="-285750" algn="l" rtl="0">
              <a:spcBef>
                <a:spcPts val="1000"/>
              </a:spcBef>
              <a:spcAft>
                <a:spcPts val="0"/>
              </a:spcAft>
              <a:buSzPts val="1280"/>
              <a:buFont typeface="Noto Sans Symbols"/>
              <a:buChar char="▪"/>
            </a:pPr>
            <a:r>
              <a:rPr lang="en-US" dirty="0"/>
              <a:t>Suggest the most interesting section for the visitor and, at the same time, try to avoid the formation of gatherings</a:t>
            </a:r>
            <a:endParaRPr dirty="0"/>
          </a:p>
          <a:p>
            <a:pPr marL="342900" lvl="0" indent="-342900" algn="l" rtl="0">
              <a:spcBef>
                <a:spcPts val="1000"/>
              </a:spcBef>
              <a:spcAft>
                <a:spcPts val="0"/>
              </a:spcAft>
              <a:buSzPts val="1440"/>
              <a:buChar char="●"/>
            </a:pPr>
            <a:r>
              <a:rPr lang="en-US" dirty="0"/>
              <a:t>Estimating the proximity of two different visitor and check if they are respecting the security distance.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Changes from 2 delivery</a:t>
            </a:r>
            <a:endParaRPr/>
          </a:p>
        </p:txBody>
      </p:sp>
      <p:sp>
        <p:nvSpPr>
          <p:cNvPr id="176" name="Google Shape;176;p19"/>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The main changes from the second delivery are:</a:t>
            </a:r>
            <a:endParaRPr/>
          </a:p>
          <a:p>
            <a:pPr marL="342900" lvl="0" indent="-342900" algn="l" rtl="0">
              <a:spcBef>
                <a:spcPts val="1000"/>
              </a:spcBef>
              <a:spcAft>
                <a:spcPts val="0"/>
              </a:spcAft>
              <a:buSzPts val="1440"/>
              <a:buChar char="●"/>
            </a:pPr>
            <a:r>
              <a:rPr lang="en-US"/>
              <a:t>We faced the problem of the COVID-19 and limited accesses to the museum in our system and redefined our solution taking into account this factor.</a:t>
            </a:r>
            <a:endParaRPr/>
          </a:p>
          <a:p>
            <a:pPr marL="0" lvl="0" indent="0" algn="l" rtl="0">
              <a:spcBef>
                <a:spcPts val="1000"/>
              </a:spcBef>
              <a:spcAft>
                <a:spcPts val="0"/>
              </a:spcAft>
              <a:buSzPts val="1440"/>
              <a:buNone/>
            </a:pPr>
            <a:endParaRPr/>
          </a:p>
          <a:p>
            <a:pPr marL="342900" lvl="0" indent="-342900" algn="l" rtl="0">
              <a:spcBef>
                <a:spcPts val="1000"/>
              </a:spcBef>
              <a:spcAft>
                <a:spcPts val="0"/>
              </a:spcAft>
              <a:buSzPts val="1440"/>
              <a:buChar char="●"/>
            </a:pPr>
            <a:r>
              <a:rPr lang="en-US"/>
              <a:t>After some tests we decided to discard the option to implement the communication between each board and Azure IoT Hub using LoRaWAN. The test we have done to make this decision will be later described.</a:t>
            </a:r>
            <a:endParaRPr/>
          </a:p>
          <a:p>
            <a:pPr marL="0" lvl="0" indent="0" algn="l" rtl="0">
              <a:spcBef>
                <a:spcPts val="1000"/>
              </a:spcBef>
              <a:spcAft>
                <a:spcPts val="0"/>
              </a:spcAft>
              <a:buSzPts val="144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2" name="Google Shape;182;p20"/>
          <p:cNvPicPr preferRelativeResize="0">
            <a:picLocks noGrp="1"/>
          </p:cNvPicPr>
          <p:nvPr>
            <p:ph type="body" idx="1"/>
          </p:nvPr>
        </p:nvPicPr>
        <p:blipFill rotWithShape="1">
          <a:blip r:embed="rId3">
            <a:alphaModFix/>
          </a:blip>
          <a:srcRect/>
          <a:stretch/>
        </p:blipFill>
        <p:spPr>
          <a:xfrm>
            <a:off x="1399369" y="1270000"/>
            <a:ext cx="7152597" cy="53777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8" name="Google Shape;188;p21"/>
          <p:cNvPicPr preferRelativeResize="0"/>
          <p:nvPr/>
        </p:nvPicPr>
        <p:blipFill rotWithShape="1">
          <a:blip r:embed="rId3">
            <a:alphaModFix/>
          </a:blip>
          <a:srcRect/>
          <a:stretch/>
        </p:blipFill>
        <p:spPr>
          <a:xfrm>
            <a:off x="962400" y="1930400"/>
            <a:ext cx="8311602" cy="43765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94" name="Google Shape;194;p22" descr="Immagine che contiene testo&#10;&#10;Descrizione generata automaticamente"/>
          <p:cNvPicPr preferRelativeResize="0"/>
          <p:nvPr/>
        </p:nvPicPr>
        <p:blipFill rotWithShape="1">
          <a:blip r:embed="rId3">
            <a:alphaModFix/>
          </a:blip>
          <a:srcRect/>
          <a:stretch/>
        </p:blipFill>
        <p:spPr>
          <a:xfrm>
            <a:off x="1684318" y="1587026"/>
            <a:ext cx="6582700" cy="4969984"/>
          </a:xfrm>
          <a:prstGeom prst="rect">
            <a:avLst/>
          </a:prstGeom>
          <a:noFill/>
          <a:ln>
            <a:noFill/>
          </a:ln>
        </p:spPr>
      </p:pic>
      <p:pic>
        <p:nvPicPr>
          <p:cNvPr id="195" name="Google Shape;195;p22" descr="Immagine che contiene disegnando&#10;&#10;Descrizione generata automaticamente"/>
          <p:cNvPicPr preferRelativeResize="0"/>
          <p:nvPr/>
        </p:nvPicPr>
        <p:blipFill rotWithShape="1">
          <a:blip r:embed="rId4">
            <a:alphaModFix/>
          </a:blip>
          <a:srcRect/>
          <a:stretch/>
        </p:blipFill>
        <p:spPr>
          <a:xfrm>
            <a:off x="1684318" y="1587026"/>
            <a:ext cx="6582700" cy="496998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1175</Words>
  <Application>Microsoft Office PowerPoint</Application>
  <PresentationFormat>Widescreen</PresentationFormat>
  <Paragraphs>113</Paragraphs>
  <Slides>28</Slides>
  <Notes>28</Notes>
  <HiddenSlides>8</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28</vt:i4>
      </vt:variant>
    </vt:vector>
  </HeadingPairs>
  <TitlesOfParts>
    <vt:vector size="35" baseType="lpstr">
      <vt:lpstr>Arial</vt:lpstr>
      <vt:lpstr>Wingdings</vt:lpstr>
      <vt:lpstr>Lato</vt:lpstr>
      <vt:lpstr>Montserrat</vt:lpstr>
      <vt:lpstr>Noto Sans Symbols</vt:lpstr>
      <vt:lpstr>Trebuchet MS</vt:lpstr>
      <vt:lpstr>Focus</vt:lpstr>
      <vt:lpstr>NextRoom</vt:lpstr>
      <vt:lpstr>The problems</vt:lpstr>
      <vt:lpstr>Existing approaches</vt:lpstr>
      <vt:lpstr>Our solution for personalized tours</vt:lpstr>
      <vt:lpstr>Our solution to avoid gatherings</vt:lpstr>
      <vt:lpstr>Changes from 2 delivery</vt:lpstr>
      <vt:lpstr>A Possible Scenario</vt:lpstr>
      <vt:lpstr>A Possible Scenario</vt:lpstr>
      <vt:lpstr>A Possible Scenario</vt:lpstr>
      <vt:lpstr>A Possible Scenario</vt:lpstr>
      <vt:lpstr>Hardware Components</vt:lpstr>
      <vt:lpstr>B-L475E-IOT01A Discovery kit</vt:lpstr>
      <vt:lpstr>Software     services</vt:lpstr>
      <vt:lpstr>IoT components</vt:lpstr>
      <vt:lpstr>Cloud components</vt:lpstr>
      <vt:lpstr>Programming languages used</vt:lpstr>
      <vt:lpstr>Network diagram</vt:lpstr>
      <vt:lpstr>Technical work</vt:lpstr>
      <vt:lpstr>Evaluation</vt:lpstr>
      <vt:lpstr>UX evaluation </vt:lpstr>
      <vt:lpstr>Technical Evaluation</vt:lpstr>
      <vt:lpstr>Technical Evaluation</vt:lpstr>
      <vt:lpstr>Pricing Evaluation</vt:lpstr>
      <vt:lpstr>Pricing Evaluation</vt:lpstr>
      <vt:lpstr>Future developments </vt:lpstr>
      <vt:lpstr>To be done </vt:lpstr>
      <vt:lpstr>User Experience Evaluation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NextRoom</dc:title>
  <cp:lastModifiedBy>Luigi Sigillo</cp:lastModifiedBy>
  <cp:revision>6</cp:revision>
  <dcterms:modified xsi:type="dcterms:W3CDTF">2020-09-18T19:24:21Z</dcterms:modified>
</cp:coreProperties>
</file>